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46E58C-7B4B-40F6-A05F-C87308570438}">
  <a:tblStyle styleId="{6B46E58C-7B4B-40F6-A05F-C873085704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e709737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2ae70973741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70973741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ae7097374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d40be2b12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ad40be2b1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56f45a7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2656f45a70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560479cef_0_8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a560479cef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304e48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b304e48ce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d40be2b12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ad40be2b1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d40be2b1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2ad40be2b12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ad40be2b12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ad40be2b1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656f45a708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656f45a70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664c879e2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2664c879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ad40be2b12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ad40be2b1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233365ab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b233365a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664c879e26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664c879e2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664c879e26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664c879e2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664c879e26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664c879e2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664c879e26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664c879e2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664c879e26_0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664c879e2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664c879e26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664c879e2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664c879e26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664c879e2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664c879e26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2664c879e2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1c56b1a66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2b1c56b1a6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1c56b1a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2b1c56b1a6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b1c56b1a66_0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2b1c56b1a6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b1c56b1a66_0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2b1c56b1a6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b1c56b1a66_0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g2b1c56b1a6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b1c56b1a66_0_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2b1c56b1a6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b1c56b1a66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2b1c56b1a66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b1c56b1a66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5" name="Google Shape;1025;g2b1c56b1a66_0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64c879e2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9" name="Google Shape;1069;g2664c879e26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560479cef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2a560479cef_0_1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560479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a560479ce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コンテンツ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縦書きテキスト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 1">
  <p:cSld name="タイトルとコンテンツ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4038600" y="6569414"/>
            <a:ext cx="4114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9368898" y="6569414"/>
            <a:ext cx="2743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基本">
  <p:cSld name="基本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-1"/>
            <a:ext cx="12192000" cy="582000"/>
          </a:xfrm>
          <a:prstGeom prst="rect">
            <a:avLst/>
          </a:prstGeom>
          <a:solidFill>
            <a:srgbClr val="3851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294410" y="138979"/>
            <a:ext cx="11603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5ED"/>
              </a:buClr>
              <a:buSzPts val="1800"/>
              <a:buFont typeface="Arial"/>
              <a:buNone/>
              <a:defRPr sz="1800">
                <a:solidFill>
                  <a:srgbClr val="F0F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4038600" y="6649026"/>
            <a:ext cx="41148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9448800" y="6649026"/>
            <a:ext cx="2743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854364" y="849604"/>
            <a:ext cx="104832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扉">
  <p:cSld name="扉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1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055" y="3051501"/>
            <a:ext cx="11250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b="1" sz="3200">
                <a:solidFill>
                  <a:schemeClr val="accent3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無地_フッターなし">
  <p:cSld name="無地_フッターなし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8000"/>
          </a:blip>
          <a:srcRect b="0" l="0" r="73368" t="0"/>
          <a:stretch/>
        </p:blipFill>
        <p:spPr>
          <a:xfrm>
            <a:off x="7736045" y="2084236"/>
            <a:ext cx="4455956" cy="392416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flipH="1" rot="5400000">
            <a:off x="6068100" y="-5561850"/>
            <a:ext cx="54000" cy="12193800"/>
          </a:xfrm>
          <a:prstGeom prst="rect">
            <a:avLst/>
          </a:prstGeom>
          <a:gradFill>
            <a:gsLst>
              <a:gs pos="0">
                <a:srgbClr val="F7AA42"/>
              </a:gs>
              <a:gs pos="100000">
                <a:srgbClr val="C9DAF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4021" y="78650"/>
            <a:ext cx="167827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1 - Basic">
  <p:cSld name="B1 - Basic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" y="6211757"/>
            <a:ext cx="12189240" cy="651672"/>
          </a:xfrm>
          <a:custGeom>
            <a:rect b="b" l="l" r="r" t="t"/>
            <a:pathLst>
              <a:path extrusionOk="0" h="21600" w="21600">
                <a:moveTo>
                  <a:pt x="10802" y="0"/>
                </a:moveTo>
                <a:cubicBezTo>
                  <a:pt x="7192" y="0"/>
                  <a:pt x="3581" y="4852"/>
                  <a:pt x="0" y="1453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525"/>
                </a:lnTo>
                <a:cubicBezTo>
                  <a:pt x="18021" y="4847"/>
                  <a:pt x="14412" y="0"/>
                  <a:pt x="10802" y="0"/>
                </a:cubicBezTo>
                <a:close/>
              </a:path>
            </a:pathLst>
          </a:custGeom>
          <a:solidFill>
            <a:srgbClr val="E0F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</a:pPr>
            <a:r>
              <a:t/>
            </a:r>
            <a:endParaRPr b="0" i="0" sz="17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71649" y="1621640"/>
            <a:ext cx="11048800" cy="4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•"/>
              <a:defRPr>
                <a:solidFill>
                  <a:schemeClr val="accen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571653" y="1097179"/>
            <a:ext cx="11048800" cy="3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571649" y="6549531"/>
            <a:ext cx="5509600" cy="2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67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571653" y="66197"/>
            <a:ext cx="10290800" cy="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pasted-image.pdf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3446" y="565461"/>
            <a:ext cx="635733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>
  <p:cSld name="1_タイトルとコンテンツ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1" type="ftr"/>
          </p:nvPr>
        </p:nvSpPr>
        <p:spPr>
          <a:xfrm>
            <a:off x="4038600" y="6569415"/>
            <a:ext cx="4114800" cy="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9368899" y="6569415"/>
            <a:ext cx="2743200" cy="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  <a:defRPr b="0" i="0" sz="1067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62.png"/><Relationship Id="rId13" Type="http://schemas.openxmlformats.org/officeDocument/2006/relationships/image" Target="../media/image67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15" Type="http://schemas.openxmlformats.org/officeDocument/2006/relationships/image" Target="../media/image25.png"/><Relationship Id="rId14" Type="http://schemas.openxmlformats.org/officeDocument/2006/relationships/image" Target="../media/image70.png"/><Relationship Id="rId17" Type="http://schemas.openxmlformats.org/officeDocument/2006/relationships/image" Target="../media/image55.png"/><Relationship Id="rId16" Type="http://schemas.openxmlformats.org/officeDocument/2006/relationships/image" Target="../media/image100.png"/><Relationship Id="rId5" Type="http://schemas.openxmlformats.org/officeDocument/2006/relationships/image" Target="../media/image50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78.png"/><Relationship Id="rId13" Type="http://schemas.openxmlformats.org/officeDocument/2006/relationships/image" Target="../media/image25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0.png"/><Relationship Id="rId4" Type="http://schemas.openxmlformats.org/officeDocument/2006/relationships/image" Target="../media/image81.pn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68.png"/><Relationship Id="rId8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5.png"/><Relationship Id="rId5" Type="http://schemas.openxmlformats.org/officeDocument/2006/relationships/image" Target="../media/image51.png"/><Relationship Id="rId6" Type="http://schemas.openxmlformats.org/officeDocument/2006/relationships/image" Target="../media/image77.png"/><Relationship Id="rId7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4.png"/><Relationship Id="rId4" Type="http://schemas.openxmlformats.org/officeDocument/2006/relationships/image" Target="../media/image30.png"/><Relationship Id="rId9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104.png"/><Relationship Id="rId8" Type="http://schemas.openxmlformats.org/officeDocument/2006/relationships/image" Target="../media/image1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10.png"/><Relationship Id="rId5" Type="http://schemas.openxmlformats.org/officeDocument/2006/relationships/image" Target="../media/image23.png"/><Relationship Id="rId6" Type="http://schemas.openxmlformats.org/officeDocument/2006/relationships/image" Target="../media/image109.png"/><Relationship Id="rId7" Type="http://schemas.openxmlformats.org/officeDocument/2006/relationships/image" Target="../media/image113.png"/><Relationship Id="rId8" Type="http://schemas.openxmlformats.org/officeDocument/2006/relationships/image" Target="../media/image132.jp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0.png"/><Relationship Id="rId10" Type="http://schemas.openxmlformats.org/officeDocument/2006/relationships/image" Target="../media/image31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Relationship Id="rId5" Type="http://schemas.openxmlformats.org/officeDocument/2006/relationships/image" Target="../media/image111.png"/><Relationship Id="rId6" Type="http://schemas.openxmlformats.org/officeDocument/2006/relationships/image" Target="../media/image126.png"/><Relationship Id="rId7" Type="http://schemas.openxmlformats.org/officeDocument/2006/relationships/image" Target="../media/image123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00.png"/><Relationship Id="rId5" Type="http://schemas.openxmlformats.org/officeDocument/2006/relationships/image" Target="../media/image55.png"/><Relationship Id="rId6" Type="http://schemas.openxmlformats.org/officeDocument/2006/relationships/image" Target="../media/image124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21.jpg"/><Relationship Id="rId5" Type="http://schemas.openxmlformats.org/officeDocument/2006/relationships/image" Target="../media/image117.png"/><Relationship Id="rId6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131.png"/><Relationship Id="rId5" Type="http://schemas.openxmlformats.org/officeDocument/2006/relationships/image" Target="../media/image143.png"/><Relationship Id="rId6" Type="http://schemas.openxmlformats.org/officeDocument/2006/relationships/image" Target="../media/image133.png"/><Relationship Id="rId7" Type="http://schemas.openxmlformats.org/officeDocument/2006/relationships/image" Target="../media/image138.png"/><Relationship Id="rId8" Type="http://schemas.openxmlformats.org/officeDocument/2006/relationships/image" Target="../media/image1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4.png"/><Relationship Id="rId4" Type="http://schemas.openxmlformats.org/officeDocument/2006/relationships/image" Target="../media/image1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9.png"/><Relationship Id="rId4" Type="http://schemas.openxmlformats.org/officeDocument/2006/relationships/image" Target="../media/image128.png"/><Relationship Id="rId5" Type="http://schemas.openxmlformats.org/officeDocument/2006/relationships/image" Target="../media/image135.png"/><Relationship Id="rId6" Type="http://schemas.openxmlformats.org/officeDocument/2006/relationships/image" Target="../media/image137.png"/><Relationship Id="rId7" Type="http://schemas.openxmlformats.org/officeDocument/2006/relationships/image" Target="../media/image146.png"/><Relationship Id="rId8" Type="http://schemas.openxmlformats.org/officeDocument/2006/relationships/image" Target="../media/image1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5.png"/><Relationship Id="rId4" Type="http://schemas.openxmlformats.org/officeDocument/2006/relationships/image" Target="../media/image1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Relationship Id="rId5" Type="http://schemas.openxmlformats.org/officeDocument/2006/relationships/image" Target="../media/image144.png"/><Relationship Id="rId6" Type="http://schemas.openxmlformats.org/officeDocument/2006/relationships/image" Target="../media/image14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8.png"/><Relationship Id="rId13" Type="http://schemas.openxmlformats.org/officeDocument/2006/relationships/image" Target="../media/image2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9" Type="http://schemas.openxmlformats.org/officeDocument/2006/relationships/image" Target="../media/image2.png"/><Relationship Id="rId1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6.png"/><Relationship Id="rId4" Type="http://schemas.openxmlformats.org/officeDocument/2006/relationships/image" Target="../media/image145.png"/><Relationship Id="rId5" Type="http://schemas.openxmlformats.org/officeDocument/2006/relationships/image" Target="../media/image155.png"/><Relationship Id="rId6" Type="http://schemas.openxmlformats.org/officeDocument/2006/relationships/image" Target="../media/image1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2.png"/><Relationship Id="rId4" Type="http://schemas.openxmlformats.org/officeDocument/2006/relationships/image" Target="../media/image148.png"/><Relationship Id="rId5" Type="http://schemas.openxmlformats.org/officeDocument/2006/relationships/image" Target="../media/image150.png"/><Relationship Id="rId6" Type="http://schemas.openxmlformats.org/officeDocument/2006/relationships/image" Target="../media/image1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テキスト&#10;&#10;低い精度で自動的に生成された説明"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2" y="433976"/>
            <a:ext cx="2878525" cy="6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0" y="2"/>
            <a:ext cx="12192000" cy="134471"/>
          </a:xfrm>
          <a:prstGeom prst="rect">
            <a:avLst/>
          </a:prstGeom>
          <a:gradFill>
            <a:gsLst>
              <a:gs pos="0">
                <a:srgbClr val="ECA446"/>
              </a:gs>
              <a:gs pos="49700">
                <a:srgbClr val="DBDA56"/>
              </a:gs>
              <a:gs pos="100000">
                <a:srgbClr val="33A8D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0" y="6764943"/>
            <a:ext cx="10267200" cy="113400"/>
          </a:xfrm>
          <a:prstGeom prst="rect">
            <a:avLst/>
          </a:prstGeom>
          <a:gradFill>
            <a:gsLst>
              <a:gs pos="0">
                <a:srgbClr val="ECA446"/>
              </a:gs>
              <a:gs pos="49700">
                <a:srgbClr val="DBDA56"/>
              </a:gs>
              <a:gs pos="100000">
                <a:srgbClr val="33A8D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3025" y="2723775"/>
            <a:ext cx="4998975" cy="37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693175" y="1854925"/>
            <a:ext cx="7734900" cy="1990500"/>
          </a:xfrm>
          <a:prstGeom prst="rect">
            <a:avLst/>
          </a:prstGeom>
          <a:solidFill>
            <a:srgbClr val="FFFFFF">
              <a:alpha val="8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878425" y="2037475"/>
            <a:ext cx="73113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ウェビナー・動画配信で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商談・受注機会を最大化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311975" y="4591275"/>
            <a:ext cx="536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ネクプロは、効率的な配信で見込み顧客を育成し、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商談化率アップを狙えるウェビナー・動画配信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プラットフォームです。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7127" y="386294"/>
            <a:ext cx="1092601" cy="87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93261" y="365000"/>
            <a:ext cx="940963" cy="9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ウェビナー担当者アンケートから見えた成功要因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65100"/>
            <a:ext cx="11887200" cy="471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/>
          <p:nvPr/>
        </p:nvSpPr>
        <p:spPr>
          <a:xfrm>
            <a:off x="0" y="1931275"/>
            <a:ext cx="12192000" cy="2749200"/>
          </a:xfrm>
          <a:prstGeom prst="rect">
            <a:avLst/>
          </a:prstGeom>
          <a:solidFill>
            <a:srgbClr val="D9EAD3">
              <a:alpha val="9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成功要因：録画活用／開催頻度３回以上／分析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予算／体制の影響は、そこまで数字に影響は出ない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423550" y="5527175"/>
            <a:ext cx="11272500" cy="1184700"/>
          </a:xfrm>
          <a:prstGeom prst="rect">
            <a:avLst/>
          </a:prstGeom>
          <a:solidFill>
            <a:srgbClr val="FEF9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4000"/>
            <a:ext cx="12192000" cy="35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5" y="1224430"/>
            <a:ext cx="4746308" cy="2799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4566078" y="1224380"/>
            <a:ext cx="4746645" cy="2799638"/>
            <a:chOff x="5025454" y="1453280"/>
            <a:chExt cx="3325844" cy="1983449"/>
          </a:xfrm>
        </p:grpSpPr>
        <p:pic>
          <p:nvPicPr>
            <p:cNvPr id="304" name="Google Shape;30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25454" y="1453280"/>
              <a:ext cx="3325844" cy="198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8575" y="1617600"/>
              <a:ext cx="2397288" cy="15586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2001" y="1443250"/>
            <a:ext cx="2220200" cy="236189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/>
        </p:nvSpPr>
        <p:spPr>
          <a:xfrm>
            <a:off x="4169250" y="2070099"/>
            <a:ext cx="84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ja-JP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＋</a:t>
            </a:r>
            <a:endParaRPr b="1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8850588" y="2070099"/>
            <a:ext cx="67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ja-JP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×</a:t>
            </a:r>
            <a:endParaRPr b="1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725625" y="3970555"/>
            <a:ext cx="3374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ウェビナー（ライブ・録画）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5205950" y="3970555"/>
            <a:ext cx="3374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動画配信サイト・研修サイト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9761700" y="3960580"/>
            <a:ext cx="1727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2706"/>
              <a:buFont typeface="Arial"/>
              <a:buNone/>
            </a:pPr>
            <a:r>
              <a:rPr b="1" i="0" lang="ja-JP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連携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ネクプロの価値は受注に直結する施策が打てること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1346475" y="5026400"/>
            <a:ext cx="62079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さまざまなツールを使う必要なし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録画配信を簡単に実施できる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0701" y="571415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676" y="571415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676" y="6206833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0701" y="6206833"/>
            <a:ext cx="337657" cy="33765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/>
        </p:nvSpPr>
        <p:spPr>
          <a:xfrm>
            <a:off x="6598500" y="5596550"/>
            <a:ext cx="5271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ja-JP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生産性をあげて回数が増やせる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ja-JP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Salesforceで分析、勝ち筋が作れる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423550" y="4871663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★ ウェビナー／動画で成果を出す秘訣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ctrTitle"/>
          </p:nvPr>
        </p:nvSpPr>
        <p:spPr>
          <a:xfrm>
            <a:off x="2032000" y="1496484"/>
            <a:ext cx="121920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 txBox="1"/>
          <p:nvPr>
            <p:ph idx="1" type="subTitle"/>
          </p:nvPr>
        </p:nvSpPr>
        <p:spPr>
          <a:xfrm>
            <a:off x="2032000" y="4802717"/>
            <a:ext cx="121920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475350" y="2998050"/>
            <a:ext cx="1124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金融業界のお客様が抱える課題とニーズ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/>
          <p:nvPr/>
        </p:nvSpPr>
        <p:spPr>
          <a:xfrm>
            <a:off x="395275" y="799300"/>
            <a:ext cx="3488400" cy="1711500"/>
          </a:xfrm>
          <a:prstGeom prst="rect">
            <a:avLst/>
          </a:prstGeom>
          <a:solidFill>
            <a:srgbClr val="EB9B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395275" y="2641928"/>
            <a:ext cx="3488400" cy="1711500"/>
          </a:xfrm>
          <a:prstGeom prst="rect">
            <a:avLst/>
          </a:prstGeom>
          <a:solidFill>
            <a:srgbClr val="EB9B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395275" y="4941756"/>
            <a:ext cx="3488400" cy="1711500"/>
          </a:xfrm>
          <a:prstGeom prst="rect">
            <a:avLst/>
          </a:prstGeom>
          <a:solidFill>
            <a:srgbClr val="EB9B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423550" y="0"/>
            <a:ext cx="11108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金融業界でウェビナー＋動画配信＋連携のニーズ拡大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609925" y="1247050"/>
            <a:ext cx="3059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ja-JP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代理店教育の</a:t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ja-JP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生産性改善</a:t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609925" y="2798078"/>
            <a:ext cx="30591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顧客との</a:t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関係性強化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493375" y="5097906"/>
            <a:ext cx="32922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データ統合</a:t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分析基盤構築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4081200" y="799300"/>
            <a:ext cx="7747500" cy="1711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営業担当者・代理店に対する</a:t>
            </a:r>
            <a:r>
              <a:rPr b="1" i="0" lang="ja-JP" sz="20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教育コスト</a:t>
            </a: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が大きい。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新しい取り組みを浸透させ、実行に移すまでのコストを最適化し、</a:t>
            </a:r>
            <a:r>
              <a:rPr b="1" i="0" lang="ja-JP" sz="20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現場展開できるような仕組み</a:t>
            </a: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を作りたい</a:t>
            </a: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4081200" y="2641926"/>
            <a:ext cx="7747500" cy="1711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お客様への</a:t>
            </a:r>
            <a:r>
              <a:rPr b="1" i="0" lang="ja-JP" sz="20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提案状況・興味関心の可視化</a:t>
            </a: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に課題</a:t>
            </a: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営業担当の能力で、お客様の本質とずれることがあるため、デジタルコンテンツで</a:t>
            </a:r>
            <a:r>
              <a:rPr b="1" i="0" lang="ja-JP" sz="20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興味関心を把握し、提案</a:t>
            </a: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に繋げたい</a:t>
            </a: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4081200" y="4941752"/>
            <a:ext cx="7747500" cy="1711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成果までの</a:t>
            </a:r>
            <a:r>
              <a:rPr b="1" i="0" lang="ja-JP" sz="20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プロセスを可視化し、因果関係を分析</a:t>
            </a: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したい。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ウェビナー/動画配信の視聴実績を</a:t>
            </a:r>
            <a:r>
              <a:rPr b="1" i="0" lang="ja-JP" sz="20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Salesforceに連携</a:t>
            </a: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し、タイムリーに提案したい。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1"/>
          <p:cNvSpPr/>
          <p:nvPr/>
        </p:nvSpPr>
        <p:spPr>
          <a:xfrm rot="10800000">
            <a:off x="5902075" y="4577238"/>
            <a:ext cx="473100" cy="216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9478950" y="2185850"/>
            <a:ext cx="2579700" cy="670500"/>
          </a:xfrm>
          <a:prstGeom prst="roundRect">
            <a:avLst>
              <a:gd fmla="val 16667" name="adj"/>
            </a:avLst>
          </a:prstGeom>
          <a:solidFill>
            <a:srgbClr val="1E4E7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600">
                <a:solidFill>
                  <a:schemeClr val="lt1"/>
                </a:solidFill>
              </a:rPr>
              <a:t>ウェビナーを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600">
                <a:solidFill>
                  <a:schemeClr val="lt1"/>
                </a:solidFill>
              </a:rPr>
              <a:t>定期的に実施したい！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9478950" y="4074150"/>
            <a:ext cx="2579700" cy="670500"/>
          </a:xfrm>
          <a:prstGeom prst="roundRect">
            <a:avLst>
              <a:gd fmla="val 16667" name="adj"/>
            </a:avLst>
          </a:prstGeom>
          <a:solidFill>
            <a:srgbClr val="1E4E7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600">
                <a:solidFill>
                  <a:schemeClr val="lt1"/>
                </a:solidFill>
              </a:rPr>
              <a:t>視聴実績が把握できる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600">
                <a:solidFill>
                  <a:schemeClr val="lt1"/>
                </a:solidFill>
              </a:rPr>
              <a:t>動画サイト作りたい！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9478950" y="6114975"/>
            <a:ext cx="2579700" cy="670500"/>
          </a:xfrm>
          <a:prstGeom prst="roundRect">
            <a:avLst>
              <a:gd fmla="val 16667" name="adj"/>
            </a:avLst>
          </a:prstGeom>
          <a:solidFill>
            <a:srgbClr val="1E4E7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600">
                <a:solidFill>
                  <a:schemeClr val="lt1"/>
                </a:solidFill>
              </a:rPr>
              <a:t>Salesforceで統合したい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idx="1" type="subTitle"/>
          </p:nvPr>
        </p:nvSpPr>
        <p:spPr>
          <a:xfrm>
            <a:off x="2032000" y="4802717"/>
            <a:ext cx="121920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475350" y="2844244"/>
            <a:ext cx="11241300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金融業界におけるユースケース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>
                <a:solidFill>
                  <a:schemeClr val="dk1"/>
                </a:solidFill>
              </a:rPr>
              <a:t>営業プロセスの改善　⇒　Salesforceに視聴実績を統合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906750" y="871900"/>
            <a:ext cx="10574100" cy="9768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1061175" y="1032700"/>
            <a:ext cx="5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本社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962" y="1028250"/>
            <a:ext cx="616925" cy="6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/>
          <p:nvPr/>
        </p:nvSpPr>
        <p:spPr>
          <a:xfrm>
            <a:off x="906750" y="5500325"/>
            <a:ext cx="10574100" cy="976800"/>
          </a:xfrm>
          <a:prstGeom prst="rect">
            <a:avLst/>
          </a:prstGeom>
          <a:solidFill>
            <a:srgbClr val="F0F5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4786350" y="1019650"/>
            <a:ext cx="1960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ja-JP" sz="1600">
                <a:solidFill>
                  <a:schemeClr val="dk1"/>
                </a:solidFill>
              </a:rPr>
              <a:t>代理店営業部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ja-JP" sz="1600">
                <a:solidFill>
                  <a:schemeClr val="dk1"/>
                </a:solidFill>
              </a:rPr>
              <a:t>法人営業部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1061175" y="5618050"/>
            <a:ext cx="102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お客様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2355250" y="3241375"/>
            <a:ext cx="2597400" cy="811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2409250" y="3295050"/>
            <a:ext cx="171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ライフプランナー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61175" y="1848700"/>
            <a:ext cx="286800" cy="36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/>
          <p:nvPr/>
        </p:nvSpPr>
        <p:spPr>
          <a:xfrm>
            <a:off x="3299525" y="1848700"/>
            <a:ext cx="286800" cy="139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3299525" y="4058400"/>
            <a:ext cx="286800" cy="14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 txBox="1"/>
          <p:nvPr/>
        </p:nvSpPr>
        <p:spPr>
          <a:xfrm>
            <a:off x="3433922" y="2234925"/>
            <a:ext cx="18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動画サイト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3433922" y="4520213"/>
            <a:ext cx="18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動画サイト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1210900" y="4308075"/>
            <a:ext cx="156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リアル開催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動画サイト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5719175" y="2480550"/>
            <a:ext cx="2597400" cy="811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5789263" y="2485250"/>
            <a:ext cx="14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代理店営業部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6053775" y="1848700"/>
            <a:ext cx="286800" cy="617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6038573" y="4514150"/>
            <a:ext cx="286800" cy="9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 txBox="1"/>
          <p:nvPr/>
        </p:nvSpPr>
        <p:spPr>
          <a:xfrm>
            <a:off x="6211065" y="1859175"/>
            <a:ext cx="210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動画サイト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6211065" y="4780625"/>
            <a:ext cx="18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リアル開催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052" y="3577785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185" y="3577785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920" y="3577785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776" y="5594870"/>
            <a:ext cx="811800" cy="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2223712" y="5859750"/>
            <a:ext cx="5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企業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8485875" y="5859750"/>
            <a:ext cx="61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個人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351" y="5594870"/>
            <a:ext cx="811800" cy="8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714" y="5594870"/>
            <a:ext cx="811800" cy="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5432125" y="5859750"/>
            <a:ext cx="81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従業員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6909194" y="1019650"/>
            <a:ext cx="242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ja-JP" sz="1600">
                <a:solidFill>
                  <a:schemeClr val="dk1"/>
                </a:solidFill>
              </a:rPr>
              <a:t>マーケティング部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ja-JP" sz="1600">
                <a:solidFill>
                  <a:schemeClr val="dk1"/>
                </a:solidFill>
              </a:rPr>
              <a:t>コールセンター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5750575" y="3922025"/>
            <a:ext cx="2597400" cy="811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5820669" y="3938925"/>
            <a:ext cx="81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代理店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787" y="3577785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852" y="2809582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985" y="2809582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720" y="2809582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587" y="2809582"/>
            <a:ext cx="412965" cy="41295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/>
          <p:nvPr/>
        </p:nvSpPr>
        <p:spPr>
          <a:xfrm>
            <a:off x="6053775" y="3302600"/>
            <a:ext cx="286800" cy="617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6211065" y="3313075"/>
            <a:ext cx="17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動画サイト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8848700" y="3259688"/>
            <a:ext cx="2597400" cy="811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8918788" y="3264388"/>
            <a:ext cx="14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全国支社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9" name="Google Shape;3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3063" y="3472377"/>
            <a:ext cx="616950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4892" y="3574372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9210" y="3574372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8099" y="3472377"/>
            <a:ext cx="616950" cy="6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/>
          <p:nvPr/>
        </p:nvSpPr>
        <p:spPr>
          <a:xfrm>
            <a:off x="9573075" y="1848700"/>
            <a:ext cx="286800" cy="139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9707472" y="2234925"/>
            <a:ext cx="18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動画サイト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9577950" y="4058400"/>
            <a:ext cx="286800" cy="14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 txBox="1"/>
          <p:nvPr/>
        </p:nvSpPr>
        <p:spPr>
          <a:xfrm>
            <a:off x="9712347" y="4520213"/>
            <a:ext cx="18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リアル開催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ja-JP">
                <a:solidFill>
                  <a:schemeClr val="dk1"/>
                </a:solidFill>
              </a:rPr>
              <a:t>ウェビナー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07" name="Google Shape;40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000" y="4145254"/>
            <a:ext cx="616950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30" y="4247249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147" y="4247249"/>
            <a:ext cx="412965" cy="41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036" y="4145254"/>
            <a:ext cx="616950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3525" y="6167553"/>
            <a:ext cx="412975" cy="36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3525" y="3787628"/>
            <a:ext cx="412975" cy="36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9000" y="3014353"/>
            <a:ext cx="412975" cy="36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9000" y="4437053"/>
            <a:ext cx="412975" cy="36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9363" y="3787628"/>
            <a:ext cx="412975" cy="36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5550" y="5750560"/>
            <a:ext cx="503100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24913" y="5750560"/>
            <a:ext cx="503100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7288" y="5750560"/>
            <a:ext cx="503100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グループ・人 モノクロアイコン素材 – アイコン・イラスト ..." id="419" name="Google Shape;41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38102" y="5599883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グループ・人 モノクロアイコン素材 – アイコン・イラスト ..." id="420" name="Google Shape;420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68977" y="5599883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グループ・人 モノクロアイコン素材 – アイコン・イラスト ..." id="421" name="Google Shape;42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3214" y="5599883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3"/>
          <p:cNvSpPr txBox="1"/>
          <p:nvPr/>
        </p:nvSpPr>
        <p:spPr>
          <a:xfrm>
            <a:off x="2373050" y="5049200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①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4589900" y="2801613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②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4589900" y="5049188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③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7750275" y="1964513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④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7750275" y="3407075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⑤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7750275" y="5042088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⑥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11116375" y="2354088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⑦</a:t>
            </a:r>
            <a:endParaRPr b="1">
              <a:solidFill>
                <a:srgbClr val="FA0F00"/>
              </a:solidFill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11116375" y="4627913"/>
            <a:ext cx="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A0F00"/>
                </a:solidFill>
              </a:rPr>
              <a:t>⑧</a:t>
            </a:r>
            <a:endParaRPr b="1">
              <a:solidFill>
                <a:srgbClr val="FA0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475350" y="2382580"/>
            <a:ext cx="11241300" cy="209284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ユースケース①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個人向け：セミナー/動画サイト活用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ja-JP" sz="2800"/>
              <a:t>例：運用イメージ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35"/>
          <p:cNvGrpSpPr/>
          <p:nvPr/>
        </p:nvGrpSpPr>
        <p:grpSpPr>
          <a:xfrm>
            <a:off x="825614" y="1539177"/>
            <a:ext cx="2470382" cy="3548408"/>
            <a:chOff x="826799" y="913765"/>
            <a:chExt cx="3699666" cy="5314128"/>
          </a:xfrm>
        </p:grpSpPr>
        <p:grpSp>
          <p:nvGrpSpPr>
            <p:cNvPr id="442" name="Google Shape;442;p35"/>
            <p:cNvGrpSpPr/>
            <p:nvPr/>
          </p:nvGrpSpPr>
          <p:grpSpPr>
            <a:xfrm>
              <a:off x="826799" y="913765"/>
              <a:ext cx="1811539" cy="2562291"/>
              <a:chOff x="455607" y="1023039"/>
              <a:chExt cx="1129741" cy="1597937"/>
            </a:xfrm>
          </p:grpSpPr>
          <p:pic>
            <p:nvPicPr>
              <p:cNvPr id="443" name="Google Shape;443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5607" y="1023039"/>
                <a:ext cx="1129741" cy="1597937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44" name="Google Shape;444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75117" y="2352872"/>
                <a:ext cx="160490" cy="16049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grpSp>
          <p:nvGrpSpPr>
            <p:cNvPr id="445" name="Google Shape;445;p35"/>
            <p:cNvGrpSpPr/>
            <p:nvPr/>
          </p:nvGrpSpPr>
          <p:grpSpPr>
            <a:xfrm>
              <a:off x="826799" y="3665600"/>
              <a:ext cx="1811539" cy="2562291"/>
              <a:chOff x="1741199" y="1023039"/>
              <a:chExt cx="1129741" cy="1597937"/>
            </a:xfrm>
          </p:grpSpPr>
          <p:pic>
            <p:nvPicPr>
              <p:cNvPr id="446" name="Google Shape;446;p3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741199" y="1023039"/>
                <a:ext cx="1129741" cy="1597937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47" name="Google Shape;447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45486" y="2192382"/>
                <a:ext cx="160490" cy="16049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grpSp>
          <p:nvGrpSpPr>
            <p:cNvPr id="448" name="Google Shape;448;p35"/>
            <p:cNvGrpSpPr/>
            <p:nvPr/>
          </p:nvGrpSpPr>
          <p:grpSpPr>
            <a:xfrm>
              <a:off x="2714926" y="3665602"/>
              <a:ext cx="1811539" cy="2562291"/>
              <a:chOff x="3026791" y="1023038"/>
              <a:chExt cx="1129741" cy="1597937"/>
            </a:xfrm>
          </p:grpSpPr>
          <p:pic>
            <p:nvPicPr>
              <p:cNvPr id="449" name="Google Shape;449;p3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026791" y="1023038"/>
                <a:ext cx="1129741" cy="1597937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50" name="Google Shape;450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36835" y="2433117"/>
                <a:ext cx="160490" cy="16049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grpSp>
          <p:nvGrpSpPr>
            <p:cNvPr id="451" name="Google Shape;451;p35"/>
            <p:cNvGrpSpPr/>
            <p:nvPr/>
          </p:nvGrpSpPr>
          <p:grpSpPr>
            <a:xfrm>
              <a:off x="2714926" y="913765"/>
              <a:ext cx="1811539" cy="2562290"/>
              <a:chOff x="2714926" y="1059426"/>
              <a:chExt cx="1811539" cy="2562290"/>
            </a:xfrm>
          </p:grpSpPr>
          <p:pic>
            <p:nvPicPr>
              <p:cNvPr id="452" name="Google Shape;452;p3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14926" y="1059426"/>
                <a:ext cx="1811539" cy="256229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53" name="Google Shape;453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64521" y="2362442"/>
                <a:ext cx="257346" cy="25734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grpSp>
        <p:nvGrpSpPr>
          <p:cNvPr id="454" name="Google Shape;454;p35"/>
          <p:cNvGrpSpPr/>
          <p:nvPr/>
        </p:nvGrpSpPr>
        <p:grpSpPr>
          <a:xfrm>
            <a:off x="4315661" y="1552105"/>
            <a:ext cx="3165452" cy="3595889"/>
            <a:chOff x="4315661" y="1412813"/>
            <a:chExt cx="3165452" cy="3595889"/>
          </a:xfrm>
        </p:grpSpPr>
        <p:sp>
          <p:nvSpPr>
            <p:cNvPr id="455" name="Google Shape;455;p35"/>
            <p:cNvSpPr/>
            <p:nvPr/>
          </p:nvSpPr>
          <p:spPr>
            <a:xfrm>
              <a:off x="4315661" y="1412813"/>
              <a:ext cx="3165452" cy="359588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6" name="Google Shape;456;p35"/>
            <p:cNvGrpSpPr/>
            <p:nvPr/>
          </p:nvGrpSpPr>
          <p:grpSpPr>
            <a:xfrm>
              <a:off x="4378660" y="1504704"/>
              <a:ext cx="3064250" cy="3374954"/>
              <a:chOff x="5874706" y="866371"/>
              <a:chExt cx="3949417" cy="4349874"/>
            </a:xfrm>
          </p:grpSpPr>
          <p:grpSp>
            <p:nvGrpSpPr>
              <p:cNvPr id="457" name="Google Shape;457;p35"/>
              <p:cNvGrpSpPr/>
              <p:nvPr/>
            </p:nvGrpSpPr>
            <p:grpSpPr>
              <a:xfrm>
                <a:off x="5963682" y="3678754"/>
                <a:ext cx="3771464" cy="1537491"/>
                <a:chOff x="5748868" y="3626872"/>
                <a:chExt cx="5641385" cy="2299791"/>
              </a:xfrm>
            </p:grpSpPr>
            <p:pic>
              <p:nvPicPr>
                <p:cNvPr id="458" name="Google Shape;458;p3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748868" y="362687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9" name="Google Shape;459;p3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9561682" y="4896809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0" name="Google Shape;460;p3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7656286" y="362687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1" name="Google Shape;461;p3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9561682" y="362687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2" name="Google Shape;462;p3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5748869" y="489809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3" name="Google Shape;463;p35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656286" y="489809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64" name="Google Shape;464;p35"/>
              <p:cNvSpPr txBox="1"/>
              <p:nvPr/>
            </p:nvSpPr>
            <p:spPr>
              <a:xfrm>
                <a:off x="5874706" y="3236294"/>
                <a:ext cx="3771464" cy="522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35"/>
                  <a:buFont typeface="Arial"/>
                  <a:buNone/>
                </a:pPr>
                <a:r>
                  <a:rPr b="0" i="0" lang="ja-JP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★お金について賢く学ぼう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5" name="Google Shape;465;p3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874706" y="1268589"/>
                <a:ext cx="3949417" cy="1835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3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874706" y="866371"/>
                <a:ext cx="3771464" cy="240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7" name="Google Shape;467;p35"/>
          <p:cNvSpPr/>
          <p:nvPr/>
        </p:nvSpPr>
        <p:spPr>
          <a:xfrm rot="5400000">
            <a:off x="3746720" y="3198280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556475" y="5285925"/>
            <a:ext cx="34119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チラシに保険・お金に関する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オンラインセミナーの情報を掲載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顧客との接点獲得に動画を活用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4147746" y="5346347"/>
            <a:ext cx="3655969" cy="120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QR経由でセミナー/動画サイトに誘致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チラシをきっかけに、金融商品を知る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機会を作り、</a:t>
            </a: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お客様を育成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454182" y="2089088"/>
            <a:ext cx="3237880" cy="192866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5"/>
          <p:cNvSpPr txBox="1"/>
          <p:nvPr/>
        </p:nvSpPr>
        <p:spPr>
          <a:xfrm>
            <a:off x="8345700" y="5346347"/>
            <a:ext cx="3615493" cy="1450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お客様の興味に合わせて無料の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相談会</a:t>
            </a: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を案内し、興味を喚起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営業感のない営業で関係構築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5"/>
          <p:cNvSpPr/>
          <p:nvPr/>
        </p:nvSpPr>
        <p:spPr>
          <a:xfrm rot="5400000">
            <a:off x="7854605" y="3198280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694657" y="847230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チラシ：認知獲得</a:t>
            </a:r>
            <a:endParaRPr/>
          </a:p>
        </p:txBody>
      </p:sp>
      <p:sp>
        <p:nvSpPr>
          <p:cNvPr id="474" name="Google Shape;474;p35"/>
          <p:cNvSpPr/>
          <p:nvPr/>
        </p:nvSpPr>
        <p:spPr>
          <a:xfrm>
            <a:off x="4501172" y="847230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動画サイト：育成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8509199" y="847230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相談会：購入検討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242681" y="3647339"/>
            <a:ext cx="1435381" cy="144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ja-JP" sz="2800"/>
              <a:t>例：運用イメージ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87" y="2063592"/>
            <a:ext cx="3237880" cy="192866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6"/>
          <p:cNvSpPr/>
          <p:nvPr/>
        </p:nvSpPr>
        <p:spPr>
          <a:xfrm>
            <a:off x="677449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相談会：購入検討</a:t>
            </a:r>
            <a:endParaRPr/>
          </a:p>
        </p:txBody>
      </p:sp>
      <p:sp>
        <p:nvSpPr>
          <p:cNvPr id="484" name="Google Shape;484;p36"/>
          <p:cNvSpPr txBox="1"/>
          <p:nvPr/>
        </p:nvSpPr>
        <p:spPr>
          <a:xfrm>
            <a:off x="521846" y="5293731"/>
            <a:ext cx="3237880" cy="1194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お客様の興味に合わせて無料の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相談会を案内</a:t>
            </a: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し、興味を喚起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営業感のない営業で関係を構築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6"/>
          <p:cNvSpPr/>
          <p:nvPr/>
        </p:nvSpPr>
        <p:spPr>
          <a:xfrm rot="5400000">
            <a:off x="4186938" y="3172784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4822766" y="5233613"/>
            <a:ext cx="3256522" cy="1450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アンケートの内容に応じて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お客様と個別相談を実施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契約締結＋継続フォロー実施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契約書の無料イラスト | フリーイラスト素材集 ジャパクリップ" id="487" name="Google Shape;4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1198" y="1450472"/>
            <a:ext cx="2990686" cy="373295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 txBox="1"/>
          <p:nvPr/>
        </p:nvSpPr>
        <p:spPr>
          <a:xfrm>
            <a:off x="8390775" y="5283717"/>
            <a:ext cx="3655969" cy="120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契約者向けに</a:t>
            </a: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セミナーでフォロー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継続的なお客さんとの接点づくり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紹介しやすい</a:t>
            </a: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仕組み作り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4822766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契約締結</a:t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8632923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関係強化：紹介発掘</a:t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 rot="5400000">
            <a:off x="7702695" y="3172784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6593" y="3621843"/>
            <a:ext cx="1435381" cy="144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36"/>
          <p:cNvGrpSpPr/>
          <p:nvPr/>
        </p:nvGrpSpPr>
        <p:grpSpPr>
          <a:xfrm>
            <a:off x="8390775" y="1526609"/>
            <a:ext cx="3165452" cy="3595889"/>
            <a:chOff x="4315661" y="1412813"/>
            <a:chExt cx="3165452" cy="3595889"/>
          </a:xfrm>
        </p:grpSpPr>
        <p:sp>
          <p:nvSpPr>
            <p:cNvPr id="494" name="Google Shape;494;p36"/>
            <p:cNvSpPr/>
            <p:nvPr/>
          </p:nvSpPr>
          <p:spPr>
            <a:xfrm>
              <a:off x="4315661" y="1412813"/>
              <a:ext cx="3165452" cy="359588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36"/>
            <p:cNvGrpSpPr/>
            <p:nvPr/>
          </p:nvGrpSpPr>
          <p:grpSpPr>
            <a:xfrm>
              <a:off x="4378660" y="1504704"/>
              <a:ext cx="3064250" cy="3374954"/>
              <a:chOff x="5874706" y="866371"/>
              <a:chExt cx="3949417" cy="4349874"/>
            </a:xfrm>
          </p:grpSpPr>
          <p:grpSp>
            <p:nvGrpSpPr>
              <p:cNvPr id="496" name="Google Shape;496;p36"/>
              <p:cNvGrpSpPr/>
              <p:nvPr/>
            </p:nvGrpSpPr>
            <p:grpSpPr>
              <a:xfrm>
                <a:off x="5963682" y="3678754"/>
                <a:ext cx="3771464" cy="1537491"/>
                <a:chOff x="5748868" y="3626872"/>
                <a:chExt cx="5641385" cy="2299791"/>
              </a:xfrm>
            </p:grpSpPr>
            <p:pic>
              <p:nvPicPr>
                <p:cNvPr id="497" name="Google Shape;497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748868" y="362687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8" name="Google Shape;498;p3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9561682" y="4896809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9" name="Google Shape;499;p3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656286" y="362687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0" name="Google Shape;500;p3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9561682" y="362687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1" name="Google Shape;501;p3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5748869" y="489809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2" name="Google Shape;502;p3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7656286" y="4898092"/>
                  <a:ext cx="1828571" cy="1028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03" name="Google Shape;503;p36"/>
              <p:cNvSpPr txBox="1"/>
              <p:nvPr/>
            </p:nvSpPr>
            <p:spPr>
              <a:xfrm>
                <a:off x="5874706" y="3236294"/>
                <a:ext cx="3771464" cy="522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35"/>
                  <a:buFont typeface="Arial"/>
                  <a:buNone/>
                </a:pPr>
                <a:r>
                  <a:rPr b="0" i="0" lang="ja-JP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★お金について賢く学ぼう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04" name="Google Shape;504;p3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74706" y="1268589"/>
                <a:ext cx="3949417" cy="1835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Google Shape;505;p3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874706" y="866371"/>
                <a:ext cx="3771464" cy="2408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/>
          <p:nvPr/>
        </p:nvSpPr>
        <p:spPr>
          <a:xfrm>
            <a:off x="973123" y="4506879"/>
            <a:ext cx="109644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ライフプランナー単位で管理されていたウェビナーの情報＝「申込・アンケート・参加実績」を</a:t>
            </a:r>
            <a:r>
              <a:rPr b="1" i="0" lang="ja-JP" sz="28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一元管理し、情報の透明性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を高めたい。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ウェビナーシステムで効率化、ライフプランナーの業務をスムーズに。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柔軟な権限管理で、ライフプランナー単位のカスタマイズを実現。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4565601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5612162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6189716"/>
            <a:ext cx="337657" cy="337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37"/>
          <p:cNvCxnSpPr/>
          <p:nvPr/>
        </p:nvCxnSpPr>
        <p:spPr>
          <a:xfrm flipH="1" rot="10800000">
            <a:off x="3469032" y="1436931"/>
            <a:ext cx="1673700" cy="965700"/>
          </a:xfrm>
          <a:prstGeom prst="bentConnector3">
            <a:avLst>
              <a:gd fmla="val 50001" name="adj1"/>
            </a:avLst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37"/>
          <p:cNvCxnSpPr/>
          <p:nvPr/>
        </p:nvCxnSpPr>
        <p:spPr>
          <a:xfrm>
            <a:off x="3469032" y="2402631"/>
            <a:ext cx="1686900" cy="1018500"/>
          </a:xfrm>
          <a:prstGeom prst="bentConnector3">
            <a:avLst>
              <a:gd fmla="val 50001" name="adj1"/>
            </a:avLst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6" name="Google Shape;516;p37"/>
          <p:cNvCxnSpPr/>
          <p:nvPr/>
        </p:nvCxnSpPr>
        <p:spPr>
          <a:xfrm>
            <a:off x="3618328" y="2402631"/>
            <a:ext cx="14739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17" name="Google Shape;51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684" y="856155"/>
            <a:ext cx="1142857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684" y="1909193"/>
            <a:ext cx="1142857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684" y="2988069"/>
            <a:ext cx="1142857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グループ・人 モノクロアイコン素材 – アイコン・イラスト ..." id="520" name="Google Shape;52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4786" y="896907"/>
            <a:ext cx="1054116" cy="1054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グループ・人 モノクロアイコン素材 – アイコン・イラスト ..." id="521" name="Google Shape;52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4786" y="1953563"/>
            <a:ext cx="1054116" cy="1054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グループ・人 モノクロアイコン素材 – アイコン・イラスト ..." id="522" name="Google Shape;52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4786" y="2968827"/>
            <a:ext cx="1054116" cy="105411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7"/>
          <p:cNvSpPr txBox="1"/>
          <p:nvPr/>
        </p:nvSpPr>
        <p:spPr>
          <a:xfrm>
            <a:off x="6906982" y="979430"/>
            <a:ext cx="2157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ウェビナー/申込/メール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37"/>
          <p:cNvCxnSpPr/>
          <p:nvPr/>
        </p:nvCxnSpPr>
        <p:spPr>
          <a:xfrm>
            <a:off x="6921541" y="1291232"/>
            <a:ext cx="20544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5" name="Google Shape;525;p37"/>
          <p:cNvCxnSpPr/>
          <p:nvPr/>
        </p:nvCxnSpPr>
        <p:spPr>
          <a:xfrm>
            <a:off x="6921540" y="1487229"/>
            <a:ext cx="20544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26" name="Google Shape;526;p37"/>
          <p:cNvSpPr txBox="1"/>
          <p:nvPr/>
        </p:nvSpPr>
        <p:spPr>
          <a:xfrm>
            <a:off x="6906982" y="1520313"/>
            <a:ext cx="2157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視聴データ/アンケート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7"/>
          <p:cNvSpPr txBox="1"/>
          <p:nvPr/>
        </p:nvSpPr>
        <p:spPr>
          <a:xfrm>
            <a:off x="6906982" y="2088814"/>
            <a:ext cx="2157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ウェビナー/申込/メール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37"/>
          <p:cNvCxnSpPr/>
          <p:nvPr/>
        </p:nvCxnSpPr>
        <p:spPr>
          <a:xfrm>
            <a:off x="6921541" y="2382464"/>
            <a:ext cx="20544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9" name="Google Shape;529;p37"/>
          <p:cNvCxnSpPr/>
          <p:nvPr/>
        </p:nvCxnSpPr>
        <p:spPr>
          <a:xfrm>
            <a:off x="6921540" y="2578461"/>
            <a:ext cx="20544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30" name="Google Shape;530;p37"/>
          <p:cNvSpPr txBox="1"/>
          <p:nvPr/>
        </p:nvSpPr>
        <p:spPr>
          <a:xfrm>
            <a:off x="6906982" y="2611545"/>
            <a:ext cx="2157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視聴データ/アンケート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6906982" y="3174599"/>
            <a:ext cx="2157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ウェビナー/申込/メール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37"/>
          <p:cNvCxnSpPr/>
          <p:nvPr/>
        </p:nvCxnSpPr>
        <p:spPr>
          <a:xfrm>
            <a:off x="6921541" y="3487866"/>
            <a:ext cx="20544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3" name="Google Shape;533;p37"/>
          <p:cNvCxnSpPr/>
          <p:nvPr/>
        </p:nvCxnSpPr>
        <p:spPr>
          <a:xfrm>
            <a:off x="6921540" y="3683863"/>
            <a:ext cx="2054400" cy="0"/>
          </a:xfrm>
          <a:prstGeom prst="straightConnector1">
            <a:avLst/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34" name="Google Shape;534;p37"/>
          <p:cNvSpPr txBox="1"/>
          <p:nvPr/>
        </p:nvSpPr>
        <p:spPr>
          <a:xfrm>
            <a:off x="6906982" y="3716947"/>
            <a:ext cx="2157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視聴データ/アンケート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7"/>
          <p:cNvSpPr txBox="1"/>
          <p:nvPr/>
        </p:nvSpPr>
        <p:spPr>
          <a:xfrm>
            <a:off x="1319018" y="2951740"/>
            <a:ext cx="29895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ウェビナーのプラットフォームを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ライフプランナーに提供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4746" y="2090004"/>
            <a:ext cx="609524" cy="6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7"/>
          <p:cNvSpPr txBox="1"/>
          <p:nvPr/>
        </p:nvSpPr>
        <p:spPr>
          <a:xfrm>
            <a:off x="6002453" y="1392107"/>
            <a:ext cx="689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専用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 txBox="1"/>
          <p:nvPr/>
        </p:nvSpPr>
        <p:spPr>
          <a:xfrm>
            <a:off x="6002453" y="2448000"/>
            <a:ext cx="689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専用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6002453" y="3512483"/>
            <a:ext cx="689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専用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2564" y="3106046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2564" y="2065174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2564" y="1087345"/>
            <a:ext cx="609524" cy="6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7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ユースケース①：</a:t>
            </a:r>
            <a:r>
              <a:rPr b="1" lang="ja-JP" sz="2800"/>
              <a:t>生命保険会社のライフプランナーでの活用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128399" y="689021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提供方式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アジェンダ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253574" y="1141071"/>
            <a:ext cx="105159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ネクプロが提供する価値</a:t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ja-JP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金融業界のお客様が抱える課題とニーズ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ja-JP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金融業界におけるユースケース</a:t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ja-JP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Salesforce連携の詳細</a:t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ja-JP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FSCとの連携価値</a:t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51" y="1275309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51" y="356915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51" y="471606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51" y="2422245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151" y="5834438"/>
            <a:ext cx="337657" cy="33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/>
          <p:nvPr/>
        </p:nvSpPr>
        <p:spPr>
          <a:xfrm>
            <a:off x="5491706" y="1279228"/>
            <a:ext cx="2192700" cy="253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38"/>
          <p:cNvGrpSpPr/>
          <p:nvPr/>
        </p:nvGrpSpPr>
        <p:grpSpPr>
          <a:xfrm>
            <a:off x="1993782" y="1454526"/>
            <a:ext cx="2413846" cy="1540539"/>
            <a:chOff x="3077055" y="1423928"/>
            <a:chExt cx="2413846" cy="1540539"/>
          </a:xfrm>
        </p:grpSpPr>
        <p:pic>
          <p:nvPicPr>
            <p:cNvPr id="551" name="Google Shape;55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055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1121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5187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055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1121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5187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38"/>
          <p:cNvGrpSpPr/>
          <p:nvPr/>
        </p:nvGrpSpPr>
        <p:grpSpPr>
          <a:xfrm>
            <a:off x="1289161" y="2780170"/>
            <a:ext cx="609524" cy="764106"/>
            <a:chOff x="1820832" y="1420695"/>
            <a:chExt cx="609524" cy="764106"/>
          </a:xfrm>
        </p:grpSpPr>
        <p:grpSp>
          <p:nvGrpSpPr>
            <p:cNvPr id="558" name="Google Shape;558;p38"/>
            <p:cNvGrpSpPr/>
            <p:nvPr/>
          </p:nvGrpSpPr>
          <p:grpSpPr>
            <a:xfrm>
              <a:off x="1966307" y="1959669"/>
              <a:ext cx="318430" cy="225132"/>
              <a:chOff x="1451295" y="2097251"/>
              <a:chExt cx="458700" cy="225132"/>
            </a:xfrm>
          </p:grpSpPr>
          <p:sp>
            <p:nvSpPr>
              <p:cNvPr id="559" name="Google Shape;559;p38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61" name="Google Shape;56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0832" y="1420695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38"/>
          <p:cNvGrpSpPr/>
          <p:nvPr/>
        </p:nvGrpSpPr>
        <p:grpSpPr>
          <a:xfrm>
            <a:off x="910540" y="1935313"/>
            <a:ext cx="609524" cy="785914"/>
            <a:chOff x="2780150" y="2691366"/>
            <a:chExt cx="609524" cy="785914"/>
          </a:xfrm>
        </p:grpSpPr>
        <p:pic>
          <p:nvPicPr>
            <p:cNvPr id="563" name="Google Shape;563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0150" y="2691366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4" name="Google Shape;564;p38"/>
            <p:cNvGrpSpPr/>
            <p:nvPr/>
          </p:nvGrpSpPr>
          <p:grpSpPr>
            <a:xfrm>
              <a:off x="2925625" y="3252148"/>
              <a:ext cx="318430" cy="225132"/>
              <a:chOff x="1451295" y="2097251"/>
              <a:chExt cx="458700" cy="225132"/>
            </a:xfrm>
          </p:grpSpPr>
          <p:sp>
            <p:nvSpPr>
              <p:cNvPr id="565" name="Google Shape;565;p38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7" name="Google Shape;567;p38"/>
          <p:cNvGrpSpPr/>
          <p:nvPr/>
        </p:nvGrpSpPr>
        <p:grpSpPr>
          <a:xfrm>
            <a:off x="446550" y="2799233"/>
            <a:ext cx="609524" cy="756068"/>
            <a:chOff x="973123" y="3217573"/>
            <a:chExt cx="609524" cy="756068"/>
          </a:xfrm>
        </p:grpSpPr>
        <p:pic>
          <p:nvPicPr>
            <p:cNvPr id="568" name="Google Shape;568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3123" y="3217573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9" name="Google Shape;569;p38"/>
            <p:cNvGrpSpPr/>
            <p:nvPr/>
          </p:nvGrpSpPr>
          <p:grpSpPr>
            <a:xfrm>
              <a:off x="1118598" y="3748509"/>
              <a:ext cx="318430" cy="225132"/>
              <a:chOff x="1451295" y="2097251"/>
              <a:chExt cx="458700" cy="225132"/>
            </a:xfrm>
          </p:grpSpPr>
          <p:sp>
            <p:nvSpPr>
              <p:cNvPr id="570" name="Google Shape;570;p38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2" name="Google Shape;572;p38"/>
          <p:cNvSpPr txBox="1"/>
          <p:nvPr/>
        </p:nvSpPr>
        <p:spPr>
          <a:xfrm>
            <a:off x="1329985" y="883981"/>
            <a:ext cx="4286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38"/>
          <p:cNvGrpSpPr/>
          <p:nvPr/>
        </p:nvGrpSpPr>
        <p:grpSpPr>
          <a:xfrm>
            <a:off x="8964166" y="1481498"/>
            <a:ext cx="2413846" cy="1540539"/>
            <a:chOff x="3077055" y="1423928"/>
            <a:chExt cx="2413846" cy="1540539"/>
          </a:xfrm>
        </p:grpSpPr>
        <p:pic>
          <p:nvPicPr>
            <p:cNvPr id="574" name="Google Shape;574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055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1121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5187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055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1121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5187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38"/>
          <p:cNvGrpSpPr/>
          <p:nvPr/>
        </p:nvGrpSpPr>
        <p:grpSpPr>
          <a:xfrm>
            <a:off x="8151844" y="2602179"/>
            <a:ext cx="609524" cy="785914"/>
            <a:chOff x="2780150" y="2691366"/>
            <a:chExt cx="609524" cy="785914"/>
          </a:xfrm>
        </p:grpSpPr>
        <p:pic>
          <p:nvPicPr>
            <p:cNvPr id="581" name="Google Shape;581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0150" y="2691366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2" name="Google Shape;582;p38"/>
            <p:cNvGrpSpPr/>
            <p:nvPr/>
          </p:nvGrpSpPr>
          <p:grpSpPr>
            <a:xfrm>
              <a:off x="2925625" y="3252148"/>
              <a:ext cx="318430" cy="225132"/>
              <a:chOff x="1451295" y="2097251"/>
              <a:chExt cx="458700" cy="225132"/>
            </a:xfrm>
          </p:grpSpPr>
          <p:sp>
            <p:nvSpPr>
              <p:cNvPr id="583" name="Google Shape;583;p38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85" name="Google Shape;58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3734" y="1879436"/>
            <a:ext cx="318457" cy="318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86" name="Google Shape;58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20708" y="1879436"/>
            <a:ext cx="318457" cy="318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87" name="Google Shape;58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77682" y="1879436"/>
            <a:ext cx="318457" cy="318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88" name="Google Shape;58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3734" y="2759281"/>
            <a:ext cx="318457" cy="318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20708" y="2759281"/>
            <a:ext cx="318457" cy="318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90" name="Google Shape;59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77682" y="2759281"/>
            <a:ext cx="318457" cy="31845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91" name="Google Shape;591;p38"/>
          <p:cNvSpPr txBox="1"/>
          <p:nvPr/>
        </p:nvSpPr>
        <p:spPr>
          <a:xfrm>
            <a:off x="5655377" y="1831346"/>
            <a:ext cx="1543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ja-JP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名前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ja-JP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電話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ja-JP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メール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8"/>
          <p:cNvSpPr/>
          <p:nvPr/>
        </p:nvSpPr>
        <p:spPr>
          <a:xfrm>
            <a:off x="6368783" y="1903103"/>
            <a:ext cx="1008900" cy="2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ja-JP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xxxxx</a:t>
            </a:r>
            <a:endParaRPr b="0" i="0" sz="1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6368783" y="2327139"/>
            <a:ext cx="1008900" cy="2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ja-JP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xxxxx</a:t>
            </a:r>
            <a:endParaRPr b="0" i="0" sz="1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8"/>
          <p:cNvSpPr/>
          <p:nvPr/>
        </p:nvSpPr>
        <p:spPr>
          <a:xfrm>
            <a:off x="6368783" y="2774902"/>
            <a:ext cx="1008900" cy="2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ja-JP" sz="1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xxxxx</a:t>
            </a:r>
            <a:endParaRPr b="0" i="0" sz="18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8"/>
          <p:cNvSpPr/>
          <p:nvPr/>
        </p:nvSpPr>
        <p:spPr>
          <a:xfrm>
            <a:off x="6004621" y="3308303"/>
            <a:ext cx="1185000" cy="327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ja-JP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登録する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3403" y="1397991"/>
            <a:ext cx="332678" cy="33267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8"/>
          <p:cNvSpPr txBox="1"/>
          <p:nvPr/>
        </p:nvSpPr>
        <p:spPr>
          <a:xfrm>
            <a:off x="6048996" y="1328110"/>
            <a:ext cx="1543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お金を賢く学ぶ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8"/>
          <p:cNvSpPr txBox="1"/>
          <p:nvPr/>
        </p:nvSpPr>
        <p:spPr>
          <a:xfrm>
            <a:off x="2020911" y="3257628"/>
            <a:ext cx="27321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誰でも見れるお役立ち動画を一般公開で配信。視聴ハードルを下げ、多くの人に見てもらえるようにする。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>
            <a:off x="8937611" y="3257628"/>
            <a:ext cx="27321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会員限定に特別な専門家のコンテンツを提供します。有料コンテンツや投資アドバイスへの足掛かりとします。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5447583" y="3881934"/>
            <a:ext cx="2392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完全自動生成のフォームで登録を獲得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8"/>
          <p:cNvSpPr/>
          <p:nvPr/>
        </p:nvSpPr>
        <p:spPr>
          <a:xfrm>
            <a:off x="4600240" y="2127582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8000649" y="2127582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8"/>
          <p:cNvSpPr txBox="1"/>
          <p:nvPr/>
        </p:nvSpPr>
        <p:spPr>
          <a:xfrm>
            <a:off x="973124" y="4447493"/>
            <a:ext cx="112188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文章だけでは難しい</a:t>
            </a:r>
            <a:r>
              <a:rPr b="1" i="0" lang="ja-JP" sz="28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金融知識を、わかりやすい動画で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解説したい。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『質の高いリード』を効率的に獲得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するために、一般公開の動画と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会員限定の特別コンテンツを使い分け。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ウェビナー/申込/メール/アンケート/視聴実績を“</a:t>
            </a:r>
            <a:r>
              <a:rPr b="1" i="0" lang="ja-JP" sz="28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一元管理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”したい。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401" y="4506215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401" y="5127001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401" y="6344074"/>
            <a:ext cx="337657" cy="33765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8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ユースケース</a:t>
            </a:r>
            <a:r>
              <a:rPr b="1" lang="ja-JP" sz="2800"/>
              <a:t>②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：資産形成の情報メディア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8"/>
          <p:cNvSpPr/>
          <p:nvPr/>
        </p:nvSpPr>
        <p:spPr>
          <a:xfrm>
            <a:off x="128399" y="689021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提供方式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9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9"/>
          <p:cNvSpPr txBox="1"/>
          <p:nvPr/>
        </p:nvSpPr>
        <p:spPr>
          <a:xfrm>
            <a:off x="475350" y="2382580"/>
            <a:ext cx="11241300" cy="209284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ユースケース②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企業向け：セミナー/動画サイト活用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ユースケース</a:t>
            </a:r>
            <a:r>
              <a:rPr b="1" lang="ja-JP" sz="2800"/>
              <a:t>①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：企業向け情報ポータルで非金融サービス推進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0"/>
          <p:cNvSpPr/>
          <p:nvPr/>
        </p:nvSpPr>
        <p:spPr>
          <a:xfrm>
            <a:off x="677449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800">
                <a:solidFill>
                  <a:schemeClr val="lt1"/>
                </a:solidFill>
              </a:rPr>
              <a:t>取引先向けに情報</a:t>
            </a: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発信</a:t>
            </a:r>
            <a:endParaRPr/>
          </a:p>
        </p:txBody>
      </p:sp>
      <p:sp>
        <p:nvSpPr>
          <p:cNvPr id="621" name="Google Shape;621;p40"/>
          <p:cNvSpPr txBox="1"/>
          <p:nvPr/>
        </p:nvSpPr>
        <p:spPr>
          <a:xfrm>
            <a:off x="4732168" y="5233613"/>
            <a:ext cx="2938462" cy="1450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定期的に業種特化など、関連事業者と共に</a:t>
            </a: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イベントを開催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8390776" y="5283717"/>
            <a:ext cx="3173180" cy="120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イベント申込で顧客情報を取得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広告掲載</a:t>
            </a: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紹介手数料ビジネス</a:t>
            </a: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等非金融サービスとして収益化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4822766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定期イベント開催</a:t>
            </a:r>
            <a:endParaRPr/>
          </a:p>
        </p:txBody>
      </p:sp>
      <p:sp>
        <p:nvSpPr>
          <p:cNvPr id="624" name="Google Shape;624;p40"/>
          <p:cNvSpPr/>
          <p:nvPr/>
        </p:nvSpPr>
        <p:spPr>
          <a:xfrm>
            <a:off x="8632923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情報取得：企業提供</a:t>
            </a:r>
            <a:endParaRPr/>
          </a:p>
        </p:txBody>
      </p:sp>
      <p:sp>
        <p:nvSpPr>
          <p:cNvPr id="625" name="Google Shape;625;p40"/>
          <p:cNvSpPr/>
          <p:nvPr/>
        </p:nvSpPr>
        <p:spPr>
          <a:xfrm rot="5400000">
            <a:off x="8018063" y="3172784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550222" y="1526609"/>
            <a:ext cx="3165452" cy="35958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00" y="1666602"/>
            <a:ext cx="2926181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841" y="3156357"/>
            <a:ext cx="2926181" cy="166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951" y="2022597"/>
            <a:ext cx="2866071" cy="108475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0"/>
          <p:cNvSpPr txBox="1"/>
          <p:nvPr/>
        </p:nvSpPr>
        <p:spPr>
          <a:xfrm>
            <a:off x="521729" y="5233613"/>
            <a:ext cx="3256522" cy="12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取引先企業にとって、役立つ情報を動画で情報発信。知識の面で取引企業を支援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0"/>
          <p:cNvSpPr/>
          <p:nvPr/>
        </p:nvSpPr>
        <p:spPr>
          <a:xfrm rot="5400000">
            <a:off x="4129693" y="3172784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4607771" y="1526609"/>
            <a:ext cx="3165452" cy="35958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449" y="1666602"/>
            <a:ext cx="2926181" cy="1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0"/>
          <p:cNvSpPr/>
          <p:nvPr/>
        </p:nvSpPr>
        <p:spPr>
          <a:xfrm>
            <a:off x="8501096" y="1526609"/>
            <a:ext cx="3165452" cy="35958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7774" y="1666602"/>
            <a:ext cx="2926181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3577" y="2043410"/>
            <a:ext cx="2926181" cy="174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4449" y="3656718"/>
            <a:ext cx="2888160" cy="1050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NT TITLE HERE" id="638" name="Google Shape;63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60707" y="2069125"/>
            <a:ext cx="2909923" cy="106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1904" y="3118155"/>
            <a:ext cx="2839961" cy="56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1"/>
          <p:cNvSpPr/>
          <p:nvPr/>
        </p:nvSpPr>
        <p:spPr>
          <a:xfrm>
            <a:off x="3890315" y="1653876"/>
            <a:ext cx="3498300" cy="1514700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1"/>
          <p:cNvSpPr txBox="1"/>
          <p:nvPr/>
        </p:nvSpPr>
        <p:spPr>
          <a:xfrm>
            <a:off x="973125" y="4486450"/>
            <a:ext cx="110778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リアルで開催していた</a:t>
            </a:r>
            <a:r>
              <a:rPr b="1" i="0" lang="ja-JP" sz="25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セミナー動画をオンラインで提供</a:t>
            </a:r>
            <a:r>
              <a:rPr b="1" i="0" lang="ja-JP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したい。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大手メガバンクのセキュリティポリシーをクリアしたサービスが必須要件。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1年で500社がサービス（有償）を導入。</a:t>
            </a:r>
            <a:r>
              <a:rPr b="1" i="0" lang="ja-JP" sz="250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700本の動画、70,000人が利用</a:t>
            </a:r>
            <a:r>
              <a:rPr b="1" i="0" lang="ja-JP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テストを通じて理解度を確認、研修の改善につなげる仕組みを提供。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41"/>
          <p:cNvGrpSpPr/>
          <p:nvPr/>
        </p:nvGrpSpPr>
        <p:grpSpPr>
          <a:xfrm>
            <a:off x="8910111" y="910602"/>
            <a:ext cx="2413846" cy="1540539"/>
            <a:chOff x="3077055" y="1423928"/>
            <a:chExt cx="2413846" cy="1540539"/>
          </a:xfrm>
        </p:grpSpPr>
        <p:pic>
          <p:nvPicPr>
            <p:cNvPr id="647" name="Google Shape;64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055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1121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5187" y="1423928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7055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1121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5187" y="2278753"/>
              <a:ext cx="685714" cy="685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01" y="4545161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01" y="5127753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01" y="563618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01" y="6197712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2645" y="1227600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2412" y="2619628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1882" y="2589159"/>
            <a:ext cx="609524" cy="60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41"/>
          <p:cNvGrpSpPr/>
          <p:nvPr/>
        </p:nvGrpSpPr>
        <p:grpSpPr>
          <a:xfrm>
            <a:off x="5053121" y="1245710"/>
            <a:ext cx="609524" cy="764106"/>
            <a:chOff x="1820832" y="1420695"/>
            <a:chExt cx="609524" cy="764106"/>
          </a:xfrm>
        </p:grpSpPr>
        <p:grpSp>
          <p:nvGrpSpPr>
            <p:cNvPr id="661" name="Google Shape;661;p41"/>
            <p:cNvGrpSpPr/>
            <p:nvPr/>
          </p:nvGrpSpPr>
          <p:grpSpPr>
            <a:xfrm>
              <a:off x="1966307" y="1959669"/>
              <a:ext cx="318430" cy="225132"/>
              <a:chOff x="1451295" y="2097251"/>
              <a:chExt cx="458700" cy="225132"/>
            </a:xfrm>
          </p:grpSpPr>
          <p:sp>
            <p:nvSpPr>
              <p:cNvPr id="662" name="Google Shape;662;p41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64" name="Google Shape;664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20832" y="1420695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" name="Google Shape;665;p41"/>
          <p:cNvGrpSpPr/>
          <p:nvPr/>
        </p:nvGrpSpPr>
        <p:grpSpPr>
          <a:xfrm>
            <a:off x="5866636" y="2713628"/>
            <a:ext cx="609524" cy="785914"/>
            <a:chOff x="2780150" y="2691366"/>
            <a:chExt cx="609524" cy="785914"/>
          </a:xfrm>
        </p:grpSpPr>
        <p:pic>
          <p:nvPicPr>
            <p:cNvPr id="666" name="Google Shape;666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80150" y="2691366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7" name="Google Shape;667;p41"/>
            <p:cNvGrpSpPr/>
            <p:nvPr/>
          </p:nvGrpSpPr>
          <p:grpSpPr>
            <a:xfrm>
              <a:off x="2925625" y="3252148"/>
              <a:ext cx="318430" cy="225132"/>
              <a:chOff x="1451295" y="2097251"/>
              <a:chExt cx="458700" cy="225132"/>
            </a:xfrm>
          </p:grpSpPr>
          <p:sp>
            <p:nvSpPr>
              <p:cNvPr id="668" name="Google Shape;668;p41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41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0" name="Google Shape;670;p41"/>
          <p:cNvGrpSpPr/>
          <p:nvPr/>
        </p:nvGrpSpPr>
        <p:grpSpPr>
          <a:xfrm>
            <a:off x="4144873" y="2713628"/>
            <a:ext cx="609524" cy="756068"/>
            <a:chOff x="973123" y="3217573"/>
            <a:chExt cx="609524" cy="756068"/>
          </a:xfrm>
        </p:grpSpPr>
        <p:pic>
          <p:nvPicPr>
            <p:cNvPr id="671" name="Google Shape;671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3123" y="3217573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2" name="Google Shape;672;p41"/>
            <p:cNvGrpSpPr/>
            <p:nvPr/>
          </p:nvGrpSpPr>
          <p:grpSpPr>
            <a:xfrm>
              <a:off x="1118598" y="3748509"/>
              <a:ext cx="318430" cy="225132"/>
              <a:chOff x="1451295" y="2097251"/>
              <a:chExt cx="458700" cy="225132"/>
            </a:xfrm>
          </p:grpSpPr>
          <p:sp>
            <p:nvSpPr>
              <p:cNvPr id="673" name="Google Shape;673;p41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1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5" name="Google Shape;675;p41"/>
          <p:cNvSpPr/>
          <p:nvPr/>
        </p:nvSpPr>
        <p:spPr>
          <a:xfrm>
            <a:off x="7783816" y="1786001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1"/>
          <p:cNvSpPr/>
          <p:nvPr/>
        </p:nvSpPr>
        <p:spPr>
          <a:xfrm>
            <a:off x="7783816" y="2206228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1"/>
          <p:cNvSpPr/>
          <p:nvPr/>
        </p:nvSpPr>
        <p:spPr>
          <a:xfrm>
            <a:off x="7783816" y="2632290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1"/>
          <p:cNvSpPr txBox="1"/>
          <p:nvPr/>
        </p:nvSpPr>
        <p:spPr>
          <a:xfrm>
            <a:off x="3804636" y="2146151"/>
            <a:ext cx="3846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好きな時間に、好きなデバイスで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1"/>
          <p:cNvSpPr txBox="1"/>
          <p:nvPr/>
        </p:nvSpPr>
        <p:spPr>
          <a:xfrm>
            <a:off x="8627585" y="2818818"/>
            <a:ext cx="32232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700本もの動画を保有するプラットフォームとして、教育体制を自社構築できない中小企業向けに会員サービスとして提供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71401" y="1250430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71401" y="2048563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71401" y="2860176"/>
            <a:ext cx="6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4137" y="2007438"/>
            <a:ext cx="609524" cy="6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1"/>
          <p:cNvSpPr/>
          <p:nvPr/>
        </p:nvSpPr>
        <p:spPr>
          <a:xfrm>
            <a:off x="1778402" y="1786001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1"/>
          <p:cNvSpPr/>
          <p:nvPr/>
        </p:nvSpPr>
        <p:spPr>
          <a:xfrm>
            <a:off x="1778402" y="2206228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1"/>
          <p:cNvSpPr/>
          <p:nvPr/>
        </p:nvSpPr>
        <p:spPr>
          <a:xfrm>
            <a:off x="1778402" y="2632290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41"/>
          <p:cNvCxnSpPr>
            <a:stCxn id="679" idx="2"/>
            <a:endCxn id="682" idx="2"/>
          </p:cNvCxnSpPr>
          <p:nvPr/>
        </p:nvCxnSpPr>
        <p:spPr>
          <a:xfrm flipH="1" rot="5400000">
            <a:off x="6691535" y="54468"/>
            <a:ext cx="132300" cy="6963000"/>
          </a:xfrm>
          <a:prstGeom prst="bentConnector3">
            <a:avLst>
              <a:gd fmla="val -179989" name="adj1"/>
            </a:avLst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88" name="Google Shape;688;p41"/>
          <p:cNvSpPr txBox="1"/>
          <p:nvPr/>
        </p:nvSpPr>
        <p:spPr>
          <a:xfrm>
            <a:off x="4695272" y="3661909"/>
            <a:ext cx="3354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ja-JP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閲覧状況をリアルタイムで反映。学習状況を可視化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1460951" y="3002850"/>
            <a:ext cx="1510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動画サービスを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有償で販売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41"/>
          <p:cNvCxnSpPr>
            <a:stCxn id="682" idx="2"/>
            <a:endCxn id="683" idx="2"/>
          </p:cNvCxnSpPr>
          <p:nvPr/>
        </p:nvCxnSpPr>
        <p:spPr>
          <a:xfrm flipH="1" rot="5400000">
            <a:off x="1716163" y="1909700"/>
            <a:ext cx="852600" cy="2267400"/>
          </a:xfrm>
          <a:prstGeom prst="bentConnector3">
            <a:avLst>
              <a:gd fmla="val -27929" name="adj1"/>
            </a:avLst>
          </a:prstGeom>
          <a:noFill/>
          <a:ln cap="flat" cmpd="sng" w="571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1" name="Google Shape;691;p41"/>
          <p:cNvSpPr txBox="1"/>
          <p:nvPr/>
        </p:nvSpPr>
        <p:spPr>
          <a:xfrm>
            <a:off x="253638" y="1215863"/>
            <a:ext cx="1510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大手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メガバンク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1"/>
          <p:cNvSpPr txBox="1"/>
          <p:nvPr/>
        </p:nvSpPr>
        <p:spPr>
          <a:xfrm>
            <a:off x="2520900" y="871152"/>
            <a:ext cx="1510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取引企業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1"/>
          <p:cNvSpPr txBox="1"/>
          <p:nvPr/>
        </p:nvSpPr>
        <p:spPr>
          <a:xfrm>
            <a:off x="4831875" y="830025"/>
            <a:ext cx="1731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ja-JP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取引企業の従業員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1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ユースケース②：</a:t>
            </a:r>
            <a:r>
              <a:rPr b="1" lang="ja-JP" sz="2800"/>
              <a:t>メガバンクグループで採用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1"/>
          <p:cNvSpPr/>
          <p:nvPr/>
        </p:nvSpPr>
        <p:spPr>
          <a:xfrm>
            <a:off x="128399" y="689021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提供方式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2"/>
          <p:cNvSpPr txBox="1"/>
          <p:nvPr/>
        </p:nvSpPr>
        <p:spPr>
          <a:xfrm>
            <a:off x="475350" y="2382580"/>
            <a:ext cx="11241300" cy="209284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ユースケース③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社内向け／代理店向け教育プラットフォーム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3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ユースケース</a:t>
            </a:r>
            <a:r>
              <a:rPr b="1" lang="ja-JP" sz="2800"/>
              <a:t>①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：研修動画サイト＋定期的なウェビナー開催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3"/>
          <p:cNvSpPr txBox="1"/>
          <p:nvPr/>
        </p:nvSpPr>
        <p:spPr>
          <a:xfrm>
            <a:off x="771500" y="5233613"/>
            <a:ext cx="2938462" cy="1450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商品紹介・売り方解説などを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定期的にウェビナーで開催し、</a:t>
            </a:r>
            <a:r>
              <a:rPr b="1" i="0" lang="ja-JP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1対N</a:t>
            </a: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で効率良く情報発信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3"/>
          <p:cNvSpPr/>
          <p:nvPr/>
        </p:nvSpPr>
        <p:spPr>
          <a:xfrm>
            <a:off x="862098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研修動画を配信</a:t>
            </a:r>
            <a:endParaRPr/>
          </a:p>
        </p:txBody>
      </p:sp>
      <p:sp>
        <p:nvSpPr>
          <p:cNvPr id="709" name="Google Shape;709;p43"/>
          <p:cNvSpPr/>
          <p:nvPr/>
        </p:nvSpPr>
        <p:spPr>
          <a:xfrm rot="5400000">
            <a:off x="4129693" y="3172784"/>
            <a:ext cx="238193" cy="20533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647103" y="1526609"/>
            <a:ext cx="3165452" cy="35958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81" y="1666602"/>
            <a:ext cx="2926181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02" y="1967248"/>
            <a:ext cx="2867597" cy="170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504" y="3394550"/>
            <a:ext cx="1435381" cy="144024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3"/>
          <p:cNvSpPr txBox="1"/>
          <p:nvPr/>
        </p:nvSpPr>
        <p:spPr>
          <a:xfrm>
            <a:off x="4630455" y="5312431"/>
            <a:ext cx="3173180" cy="120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セミナーを実施した結果、商品の販売に与えた影響を測定。売上の全体の底上げを実施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3"/>
          <p:cNvSpPr/>
          <p:nvPr/>
        </p:nvSpPr>
        <p:spPr>
          <a:xfrm>
            <a:off x="4762282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売上の因果関係を分析</a:t>
            </a:r>
            <a:endParaRPr/>
          </a:p>
        </p:txBody>
      </p:sp>
      <p:sp>
        <p:nvSpPr>
          <p:cNvPr id="716" name="Google Shape;716;p43"/>
          <p:cNvSpPr/>
          <p:nvPr/>
        </p:nvSpPr>
        <p:spPr>
          <a:xfrm>
            <a:off x="4630455" y="1526609"/>
            <a:ext cx="3165452" cy="35958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7133" y="1666602"/>
            <a:ext cx="2926181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0521" y="1933090"/>
            <a:ext cx="2747313" cy="164779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3"/>
          <p:cNvSpPr/>
          <p:nvPr/>
        </p:nvSpPr>
        <p:spPr>
          <a:xfrm>
            <a:off x="8751736" y="868859"/>
            <a:ext cx="2681155" cy="467817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研修動画サイトを提供</a:t>
            </a:r>
            <a:endParaRPr/>
          </a:p>
        </p:txBody>
      </p:sp>
      <p:sp>
        <p:nvSpPr>
          <p:cNvPr id="720" name="Google Shape;720;p43"/>
          <p:cNvSpPr/>
          <p:nvPr/>
        </p:nvSpPr>
        <p:spPr>
          <a:xfrm>
            <a:off x="8624509" y="1526609"/>
            <a:ext cx="3165452" cy="35958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187" y="1666602"/>
            <a:ext cx="2926181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4128" y="3156357"/>
            <a:ext cx="2926181" cy="166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84238" y="2022597"/>
            <a:ext cx="2866071" cy="108475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3"/>
          <p:cNvSpPr txBox="1"/>
          <p:nvPr/>
        </p:nvSpPr>
        <p:spPr>
          <a:xfrm>
            <a:off x="8596016" y="5233613"/>
            <a:ext cx="3256522" cy="1254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日々の商品学習、フォローアップ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として研修動画サイトを提供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3"/>
          <p:cNvSpPr txBox="1"/>
          <p:nvPr/>
        </p:nvSpPr>
        <p:spPr>
          <a:xfrm>
            <a:off x="8010411" y="2998049"/>
            <a:ext cx="339081" cy="3965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＋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4"/>
          <p:cNvSpPr txBox="1"/>
          <p:nvPr/>
        </p:nvSpPr>
        <p:spPr>
          <a:xfrm>
            <a:off x="973125" y="4759625"/>
            <a:ext cx="111465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代理店向けにウェビナーで保険商品を紹介し、</a:t>
            </a:r>
            <a:r>
              <a:rPr b="1" i="0" lang="ja-JP" sz="258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訪問なしで成果を最大化！</a:t>
            </a:r>
            <a:endParaRPr b="1" i="0" sz="2580" u="none" cap="none" strike="noStrike">
              <a:solidFill>
                <a:srgbClr val="FA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成果までのプロセスを可視化し、因果関係を分析。ビジネスを加速！</a:t>
            </a:r>
            <a:endParaRPr b="1" i="0" sz="25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ja-JP" sz="258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売りたいというニーズをアンケートで拾い上げ、営業担当がフォロー。</a:t>
            </a:r>
            <a:endParaRPr b="1" i="0" sz="25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4865381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5424297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6010888"/>
            <a:ext cx="337657" cy="337657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4"/>
          <p:cNvSpPr/>
          <p:nvPr/>
        </p:nvSpPr>
        <p:spPr>
          <a:xfrm>
            <a:off x="5594623" y="2436620"/>
            <a:ext cx="6858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日本地図 | 無料のAi・PNG白黒シルエットイラスト" id="735" name="Google Shape;73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6285" y="1005851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633" y="2145564"/>
            <a:ext cx="304762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6101" y="2279442"/>
            <a:ext cx="304762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9694" y="3081659"/>
            <a:ext cx="304762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4329" y="3090797"/>
            <a:ext cx="304762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5525" y="3007008"/>
            <a:ext cx="304762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0287" y="2348517"/>
            <a:ext cx="304762" cy="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1300" y="1217163"/>
            <a:ext cx="304762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4"/>
          <p:cNvSpPr txBox="1"/>
          <p:nvPr/>
        </p:nvSpPr>
        <p:spPr>
          <a:xfrm>
            <a:off x="2197916" y="3566335"/>
            <a:ext cx="36660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全国各地でface-to-faceで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情報発信。コスト効率が悪い。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日本地図 | 無料のAi・PNG白黒シルエットイラスト" id="744" name="Google Shape;74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4395" y="1005851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4"/>
          <p:cNvSpPr txBox="1"/>
          <p:nvPr/>
        </p:nvSpPr>
        <p:spPr>
          <a:xfrm>
            <a:off x="6616499" y="3563009"/>
            <a:ext cx="31989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ウェビナーで一斉に配信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コスト効率よく成果を最大化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6933697" y="2264791"/>
            <a:ext cx="865500" cy="3048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4"/>
          <p:cNvSpPr/>
          <p:nvPr/>
        </p:nvSpPr>
        <p:spPr>
          <a:xfrm flipH="1" rot="10800000">
            <a:off x="6933697" y="3079978"/>
            <a:ext cx="1251300" cy="344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4"/>
          <p:cNvSpPr/>
          <p:nvPr/>
        </p:nvSpPr>
        <p:spPr>
          <a:xfrm rot="6962703">
            <a:off x="8316402" y="2285638"/>
            <a:ext cx="975681" cy="43068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4"/>
          <p:cNvSpPr/>
          <p:nvPr/>
        </p:nvSpPr>
        <p:spPr>
          <a:xfrm flipH="1" rot="-5063672">
            <a:off x="7509924" y="1970167"/>
            <a:ext cx="601979" cy="34937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0" name="Google Shape;750;p44"/>
          <p:cNvGrpSpPr/>
          <p:nvPr/>
        </p:nvGrpSpPr>
        <p:grpSpPr>
          <a:xfrm>
            <a:off x="7900353" y="2472175"/>
            <a:ext cx="428353" cy="469607"/>
            <a:chOff x="8288950" y="2319775"/>
            <a:chExt cx="428353" cy="469607"/>
          </a:xfrm>
        </p:grpSpPr>
        <p:pic>
          <p:nvPicPr>
            <p:cNvPr id="751" name="Google Shape;751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88950" y="2319775"/>
              <a:ext cx="420501" cy="420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752" name="Google Shape;752;p44"/>
            <p:cNvSpPr/>
            <p:nvPr/>
          </p:nvSpPr>
          <p:spPr>
            <a:xfrm>
              <a:off x="8288950" y="2712282"/>
              <a:ext cx="108000" cy="7710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8609303" y="2713894"/>
              <a:ext cx="108000" cy="4740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44"/>
          <p:cNvSpPr txBox="1"/>
          <p:nvPr/>
        </p:nvSpPr>
        <p:spPr>
          <a:xfrm>
            <a:off x="4251675" y="751225"/>
            <a:ext cx="3371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ja-JP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代理店・募集人に向けた情報発信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p44"/>
          <p:cNvCxnSpPr/>
          <p:nvPr/>
        </p:nvCxnSpPr>
        <p:spPr>
          <a:xfrm>
            <a:off x="4254229" y="1053374"/>
            <a:ext cx="3169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6" name="Google Shape;756;p44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ユースケース</a:t>
            </a:r>
            <a:r>
              <a:rPr b="1" lang="ja-JP" sz="2800"/>
              <a:t>②</a:t>
            </a: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b="1" lang="ja-JP" sz="2800"/>
              <a:t>代理店様向け商品紹介セミナー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4"/>
          <p:cNvSpPr/>
          <p:nvPr/>
        </p:nvSpPr>
        <p:spPr>
          <a:xfrm>
            <a:off x="128399" y="689021"/>
            <a:ext cx="2681100" cy="467700"/>
          </a:xfrm>
          <a:prstGeom prst="roundRect">
            <a:avLst>
              <a:gd fmla="val 16667" name="adj"/>
            </a:avLst>
          </a:prstGeom>
          <a:solidFill>
            <a:srgbClr val="EB9B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提供方式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5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生産性改善・質の高い商談獲得・営業フェーズ推進で活用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5"/>
          <p:cNvSpPr txBox="1"/>
          <p:nvPr/>
        </p:nvSpPr>
        <p:spPr>
          <a:xfrm>
            <a:off x="973125" y="939960"/>
            <a:ext cx="11218800" cy="5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実績をキャンペーンメンバー、リード、取引先責任者に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リアルタイムで連携</a:t>
            </a:r>
            <a:endParaRPr b="1" i="0" sz="2320" u="none" cap="none" strike="noStrike">
              <a:solidFill>
                <a:srgbClr val="FA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『支店/代理店/募集人』に、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「1:n」のウェビナーで情報提供</a:t>
            </a: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し、業務効率を改善</a:t>
            </a:r>
            <a:endParaRPr b="1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『アンケート/視聴履歴』を可視化し、個別に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質の高い商談獲得</a:t>
            </a: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が可能に</a:t>
            </a:r>
            <a:endParaRPr b="1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動画ニーズに、“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自動で作れる動画サイト</a:t>
            </a: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”を提供。タッチポイントを強化</a:t>
            </a:r>
            <a:endParaRPr b="1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商談前後の動画での情報提供が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顧客満足度を向上</a:t>
            </a:r>
            <a:endParaRPr b="1" i="0" sz="2320" u="none" cap="none" strike="noStrike">
              <a:solidFill>
                <a:srgbClr val="FA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視聴履歴でニーズを可視化。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レポートで因果関係を分析</a:t>
            </a: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し、営業プロセスを改善</a:t>
            </a:r>
            <a:endParaRPr b="1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Account Engagement連携</a:t>
            </a: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でスコア管理、シナリオ組込にも対応</a:t>
            </a:r>
            <a:endParaRPr b="1" i="0" sz="23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ja-JP" sz="23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本社：支社：募集人別の“権限管理”、</a:t>
            </a:r>
            <a:r>
              <a:rPr b="1" i="0" lang="ja-JP" sz="2320" u="none" cap="none" strike="noStrike">
                <a:solidFill>
                  <a:srgbClr val="FA0F00"/>
                </a:solidFill>
                <a:latin typeface="Arial"/>
                <a:ea typeface="Arial"/>
                <a:cs typeface="Arial"/>
                <a:sym typeface="Arial"/>
              </a:rPr>
              <a:t>メガバンクも認めた“セキュリティ水準”</a:t>
            </a:r>
            <a:endParaRPr/>
          </a:p>
        </p:txBody>
      </p:sp>
      <p:pic>
        <p:nvPicPr>
          <p:cNvPr id="764" name="Google Shape;76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112673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5700310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1780105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2433473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3086840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3740208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4393575"/>
            <a:ext cx="337657" cy="33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01" y="5046943"/>
            <a:ext cx="337657" cy="33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6"/>
          <p:cNvSpPr txBox="1"/>
          <p:nvPr/>
        </p:nvSpPr>
        <p:spPr>
          <a:xfrm>
            <a:off x="475350" y="2998055"/>
            <a:ext cx="1124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ja-JP" sz="4000">
                <a:solidFill>
                  <a:srgbClr val="FFFFFF"/>
                </a:solidFill>
              </a:rPr>
              <a:t>Salesforce連携の詳細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7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ja-JP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あらゆる動画の視聴情報をリアルタイムで連携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7"/>
          <p:cNvSpPr txBox="1"/>
          <p:nvPr/>
        </p:nvSpPr>
        <p:spPr>
          <a:xfrm>
            <a:off x="326325" y="1189513"/>
            <a:ext cx="45633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chemeClr val="dk1"/>
                </a:solidFill>
              </a:rPr>
              <a:t>ネクプロのデータがSalesforce上に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rgbClr val="FA0F00"/>
                </a:solidFill>
              </a:rPr>
              <a:t>自動連携</a:t>
            </a:r>
            <a:r>
              <a:rPr b="1" lang="ja-JP" sz="2000">
                <a:solidFill>
                  <a:schemeClr val="dk1"/>
                </a:solidFill>
              </a:rPr>
              <a:t>され、申込/視聴データが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rgbClr val="FA0F00"/>
                </a:solidFill>
              </a:rPr>
              <a:t>リアルタイム</a:t>
            </a:r>
            <a:r>
              <a:rPr b="1" lang="ja-JP" sz="2000">
                <a:solidFill>
                  <a:schemeClr val="dk1"/>
                </a:solidFill>
              </a:rPr>
              <a:t>で作成されます。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chemeClr val="dk1"/>
                </a:solidFill>
              </a:rPr>
              <a:t>連携作業から解放され、</a:t>
            </a:r>
            <a:r>
              <a:rPr b="1" lang="ja-JP" sz="2000">
                <a:solidFill>
                  <a:srgbClr val="FA0F00"/>
                </a:solidFill>
              </a:rPr>
              <a:t>お客様が</a:t>
            </a:r>
            <a:endParaRPr b="1" sz="2000">
              <a:solidFill>
                <a:srgbClr val="FA0F00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rgbClr val="FA0F00"/>
                </a:solidFill>
              </a:rPr>
              <a:t>求めるタイミング</a:t>
            </a:r>
            <a:r>
              <a:rPr b="1" lang="ja-JP" sz="2000">
                <a:solidFill>
                  <a:schemeClr val="dk1"/>
                </a:solidFill>
              </a:rPr>
              <a:t>での適切な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chemeClr val="dk1"/>
                </a:solidFill>
              </a:rPr>
              <a:t>アプローチに繋げることができます。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rgbClr val="FA0F00"/>
                </a:solidFill>
              </a:rPr>
              <a:t>Account Engagement</a:t>
            </a:r>
            <a:r>
              <a:rPr b="1" lang="ja-JP" sz="2000">
                <a:solidFill>
                  <a:srgbClr val="FA0F00"/>
                </a:solidFill>
              </a:rPr>
              <a:t>への連携</a:t>
            </a:r>
            <a:r>
              <a:rPr b="1" lang="ja-JP" sz="2000">
                <a:solidFill>
                  <a:schemeClr val="dk1"/>
                </a:solidFill>
              </a:rPr>
              <a:t>も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>
                <a:solidFill>
                  <a:schemeClr val="dk1"/>
                </a:solidFill>
              </a:rPr>
              <a:t>フォームハンドラに対して実施可能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84" name="Google Shape;7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425" y="1567225"/>
            <a:ext cx="6766600" cy="42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2032000" y="1496484"/>
            <a:ext cx="121920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2032000" y="4802717"/>
            <a:ext cx="121920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75350" y="2998050"/>
            <a:ext cx="1124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ネクプロの提供する価値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8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複数のフォームハンドラーに簡単に接続</a:t>
            </a:r>
            <a:endParaRPr b="1" sz="2800"/>
          </a:p>
        </p:txBody>
      </p:sp>
      <p:sp>
        <p:nvSpPr>
          <p:cNvPr id="790" name="Google Shape;790;p48"/>
          <p:cNvSpPr/>
          <p:nvPr/>
        </p:nvSpPr>
        <p:spPr>
          <a:xfrm>
            <a:off x="163156" y="770965"/>
            <a:ext cx="11865600" cy="1527900"/>
          </a:xfrm>
          <a:prstGeom prst="roundRect">
            <a:avLst>
              <a:gd fmla="val 7338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8"/>
          <p:cNvSpPr txBox="1"/>
          <p:nvPr>
            <p:ph idx="4294967295" type="body"/>
          </p:nvPr>
        </p:nvSpPr>
        <p:spPr>
          <a:xfrm>
            <a:off x="352338" y="849604"/>
            <a:ext cx="115452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ネクプロ上でセミナー作成時に、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フォームハンドラーエンドポイントＵＲＬ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を設定するだけで、Account Engagementへの連携が完了です。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8"/>
          <p:cNvSpPr txBox="1"/>
          <p:nvPr/>
        </p:nvSpPr>
        <p:spPr>
          <a:xfrm>
            <a:off x="317850" y="2779762"/>
            <a:ext cx="115452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AccountEngagementのシナリオ機能で、見込客へのフォローに活用できます。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１つのフォームハンドラーで運用する場合、開催の度にAccount Engagementを設定する必要はありません。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フォームハンドラーの通過時のアクションで、視聴時のスコア付けも自動化できます。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9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運用事例①：視聴時にリード所有者へ自動通知</a:t>
            </a:r>
            <a:endParaRPr b="1" sz="2800"/>
          </a:p>
        </p:txBody>
      </p:sp>
      <p:sp>
        <p:nvSpPr>
          <p:cNvPr id="798" name="Google Shape;798;p49"/>
          <p:cNvSpPr/>
          <p:nvPr/>
        </p:nvSpPr>
        <p:spPr>
          <a:xfrm>
            <a:off x="163156" y="770965"/>
            <a:ext cx="11865600" cy="1527900"/>
          </a:xfrm>
          <a:prstGeom prst="roundRect">
            <a:avLst>
              <a:gd fmla="val 7338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9"/>
          <p:cNvSpPr txBox="1"/>
          <p:nvPr>
            <p:ph idx="4294967295" type="body"/>
          </p:nvPr>
        </p:nvSpPr>
        <p:spPr>
          <a:xfrm>
            <a:off x="352338" y="849604"/>
            <a:ext cx="115452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サービス紹介のウェビナーは、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最重要のアプローチタイミング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です。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視聴後、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リアルタイムで担当に通知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を送り、すぐに商談に繋げます。</a:t>
            </a:r>
            <a:endParaRPr/>
          </a:p>
        </p:txBody>
      </p:sp>
      <p:pic>
        <p:nvPicPr>
          <p:cNvPr id="800" name="Google Shape;8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38" y="2941635"/>
            <a:ext cx="2295679" cy="1369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49"/>
          <p:cNvGrpSpPr/>
          <p:nvPr/>
        </p:nvGrpSpPr>
        <p:grpSpPr>
          <a:xfrm>
            <a:off x="3358727" y="2941587"/>
            <a:ext cx="4553272" cy="3228003"/>
            <a:chOff x="2834003" y="1917758"/>
            <a:chExt cx="4553272" cy="3228003"/>
          </a:xfrm>
        </p:grpSpPr>
        <p:grpSp>
          <p:nvGrpSpPr>
            <p:cNvPr id="802" name="Google Shape;802;p49"/>
            <p:cNvGrpSpPr/>
            <p:nvPr/>
          </p:nvGrpSpPr>
          <p:grpSpPr>
            <a:xfrm>
              <a:off x="2834003" y="1917758"/>
              <a:ext cx="4553272" cy="3228003"/>
              <a:chOff x="2805112" y="1810801"/>
              <a:chExt cx="6581775" cy="4666093"/>
            </a:xfrm>
          </p:grpSpPr>
          <p:pic>
            <p:nvPicPr>
              <p:cNvPr id="803" name="Google Shape;803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05112" y="2152544"/>
                <a:ext cx="6581775" cy="4324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" name="Google Shape;804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882781" y="1810801"/>
                <a:ext cx="6426437" cy="3417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5" name="Google Shape;805;p49"/>
            <p:cNvSpPr/>
            <p:nvPr/>
          </p:nvSpPr>
          <p:spPr>
            <a:xfrm>
              <a:off x="6303524" y="2154233"/>
              <a:ext cx="642000" cy="276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6" name="Google Shape;80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928" y="3956773"/>
            <a:ext cx="506654" cy="519597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9"/>
          <p:cNvSpPr txBox="1"/>
          <p:nvPr/>
        </p:nvSpPr>
        <p:spPr>
          <a:xfrm>
            <a:off x="6762400" y="3956775"/>
            <a:ext cx="200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キャンペーンメンバーの状況が</a:t>
            </a:r>
            <a:r>
              <a:rPr b="1" i="0" lang="ja-JP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視聴済に変化</a:t>
            </a:r>
            <a:endParaRPr b="1"/>
          </a:p>
        </p:txBody>
      </p:sp>
      <p:sp>
        <p:nvSpPr>
          <p:cNvPr id="808" name="Google Shape;808;p49"/>
          <p:cNvSpPr/>
          <p:nvPr/>
        </p:nvSpPr>
        <p:spPr>
          <a:xfrm rot="5400000">
            <a:off x="2832299" y="3461210"/>
            <a:ext cx="165600" cy="14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49"/>
          <p:cNvSpPr/>
          <p:nvPr/>
        </p:nvSpPr>
        <p:spPr>
          <a:xfrm rot="5400000">
            <a:off x="8282434" y="3461213"/>
            <a:ext cx="165600" cy="14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49"/>
          <p:cNvSpPr txBox="1"/>
          <p:nvPr/>
        </p:nvSpPr>
        <p:spPr>
          <a:xfrm>
            <a:off x="9336561" y="3139992"/>
            <a:ext cx="20046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lang="ja-JP" sz="1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件名：営業フォロー依頼</a:t>
            </a:r>
            <a:endParaRPr b="0" sz="1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sz="1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lang="ja-JP" sz="1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お疲れ様です。○○です。</a:t>
            </a:r>
            <a:endParaRPr b="0" sz="1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lang="ja-JP" sz="1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××様が、サービス紹介のウェビナーを視聴されましたので、営業フォローお願いします！</a:t>
            </a:r>
            <a:endParaRPr b="0" sz="1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lang="ja-JP" sz="1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熱いウェビナーの視聴なので、よろしくお願いします。</a:t>
            </a:r>
            <a:endParaRPr b="0" sz="1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sz="1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5238" y="3132803"/>
            <a:ext cx="5143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9"/>
          <p:cNvSpPr/>
          <p:nvPr/>
        </p:nvSpPr>
        <p:spPr>
          <a:xfrm>
            <a:off x="8763824" y="3050363"/>
            <a:ext cx="2694000" cy="2165100"/>
          </a:xfrm>
          <a:prstGeom prst="rect">
            <a:avLst/>
          </a:prstGeom>
          <a:noFill/>
          <a:ln cap="flat" cmpd="sng" w="9525">
            <a:solidFill>
              <a:srgbClr val="38516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3" name="Google Shape;813;p49"/>
          <p:cNvCxnSpPr/>
          <p:nvPr/>
        </p:nvCxnSpPr>
        <p:spPr>
          <a:xfrm>
            <a:off x="9413734" y="3464049"/>
            <a:ext cx="1927500" cy="0"/>
          </a:xfrm>
          <a:prstGeom prst="straightConnector1">
            <a:avLst/>
          </a:prstGeom>
          <a:noFill/>
          <a:ln cap="flat" cmpd="sng" w="9525">
            <a:solidFill>
              <a:srgbClr val="38516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4" name="Google Shape;814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51882" y="2849230"/>
            <a:ext cx="765245" cy="72073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9"/>
          <p:cNvSpPr/>
          <p:nvPr/>
        </p:nvSpPr>
        <p:spPr>
          <a:xfrm>
            <a:off x="10089000" y="948325"/>
            <a:ext cx="1808700" cy="152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Calibri"/>
                <a:ea typeface="Calibri"/>
                <a:cs typeface="Calibri"/>
                <a:sym typeface="Calibri"/>
              </a:rPr>
              <a:t>現行）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Calibri"/>
                <a:ea typeface="Calibri"/>
                <a:cs typeface="Calibri"/>
                <a:sym typeface="Calibri"/>
              </a:rPr>
              <a:t>ワークフローで実現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Calibri"/>
                <a:ea typeface="Calibri"/>
                <a:cs typeface="Calibri"/>
                <a:sym typeface="Calibri"/>
              </a:rPr>
              <a:t>キャンペーン単位で通知設定を開発予定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0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運用事例②：アプローチ用に視聴実績を可視化</a:t>
            </a:r>
            <a:endParaRPr b="1" sz="2800"/>
          </a:p>
        </p:txBody>
      </p:sp>
      <p:sp>
        <p:nvSpPr>
          <p:cNvPr id="821" name="Google Shape;821;p50"/>
          <p:cNvSpPr/>
          <p:nvPr/>
        </p:nvSpPr>
        <p:spPr>
          <a:xfrm>
            <a:off x="163156" y="770965"/>
            <a:ext cx="11865600" cy="1527900"/>
          </a:xfrm>
          <a:prstGeom prst="roundRect">
            <a:avLst>
              <a:gd fmla="val 7338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50"/>
          <p:cNvSpPr txBox="1"/>
          <p:nvPr>
            <p:ph idx="4294967295" type="body"/>
          </p:nvPr>
        </p:nvSpPr>
        <p:spPr>
          <a:xfrm>
            <a:off x="352338" y="849604"/>
            <a:ext cx="115452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レポート機能で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視聴実績を可視化、優先度が高い見込客の商談を獲得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します。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※大型カンファレンス等、フォロー数が多い場合に特に効果を発揮します。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50"/>
          <p:cNvSpPr txBox="1"/>
          <p:nvPr/>
        </p:nvSpPr>
        <p:spPr>
          <a:xfrm>
            <a:off x="6622836" y="5679101"/>
            <a:ext cx="5452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視聴時間の長い見込客が一目で分かります。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フォローすべき見込客には</a:t>
            </a:r>
            <a:r>
              <a:rPr b="1" lang="ja-JP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すぐにアプローチ、商談に繋げます。</a:t>
            </a:r>
            <a:endParaRPr b="1"/>
          </a:p>
        </p:txBody>
      </p:sp>
      <p:pic>
        <p:nvPicPr>
          <p:cNvPr id="824" name="Google Shape;8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59" y="2763977"/>
            <a:ext cx="11205113" cy="2793603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0"/>
          <p:cNvSpPr/>
          <p:nvPr/>
        </p:nvSpPr>
        <p:spPr>
          <a:xfrm>
            <a:off x="352338" y="4491735"/>
            <a:ext cx="6003600" cy="175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3851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59" y="4597974"/>
            <a:ext cx="5324195" cy="1105331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0"/>
          <p:cNvSpPr txBox="1"/>
          <p:nvPr/>
        </p:nvSpPr>
        <p:spPr>
          <a:xfrm>
            <a:off x="619198" y="5809544"/>
            <a:ext cx="4913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キャンペーンの数式項目で</a:t>
            </a:r>
            <a:r>
              <a:rPr b="1" lang="ja-JP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レポートへのリンク</a:t>
            </a: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を自動設定</a:t>
            </a:r>
            <a:endParaRPr b="1"/>
          </a:p>
        </p:txBody>
      </p:sp>
      <p:sp>
        <p:nvSpPr>
          <p:cNvPr id="828" name="Google Shape;828;p50"/>
          <p:cNvSpPr/>
          <p:nvPr/>
        </p:nvSpPr>
        <p:spPr>
          <a:xfrm>
            <a:off x="4890625" y="5150639"/>
            <a:ext cx="926700" cy="27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1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運用事例③：認知獲得用フォームハンドラ設定</a:t>
            </a:r>
            <a:endParaRPr b="1" sz="2800"/>
          </a:p>
        </p:txBody>
      </p:sp>
      <p:sp>
        <p:nvSpPr>
          <p:cNvPr id="834" name="Google Shape;834;p51"/>
          <p:cNvSpPr/>
          <p:nvPr/>
        </p:nvSpPr>
        <p:spPr>
          <a:xfrm>
            <a:off x="163150" y="770978"/>
            <a:ext cx="11865600" cy="1963800"/>
          </a:xfrm>
          <a:prstGeom prst="roundRect">
            <a:avLst>
              <a:gd fmla="val 7338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51"/>
          <p:cNvSpPr txBox="1"/>
          <p:nvPr>
            <p:ph idx="4294967295" type="body"/>
          </p:nvPr>
        </p:nvSpPr>
        <p:spPr>
          <a:xfrm>
            <a:off x="352350" y="849599"/>
            <a:ext cx="1154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認知獲得向けのウェビナー、共催ウェビナー等、自社サービスへの興味はこれからというお客様向け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共通のフォームハンドラ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を作り、次のセミナーに誘導します。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「フォームハンドラ、シナリオ」は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全て使い回し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。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効率化＋効果測定を実現</a:t>
            </a:r>
            <a:endParaRPr b="1" sz="24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6" name="Google Shape;836;p51"/>
          <p:cNvGrpSpPr/>
          <p:nvPr/>
        </p:nvGrpSpPr>
        <p:grpSpPr>
          <a:xfrm>
            <a:off x="1384643" y="3019155"/>
            <a:ext cx="1700665" cy="1046523"/>
            <a:chOff x="3344063" y="2798200"/>
            <a:chExt cx="3935814" cy="2304609"/>
          </a:xfrm>
        </p:grpSpPr>
        <p:pic>
          <p:nvPicPr>
            <p:cNvPr id="837" name="Google Shape;837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4063" y="3801003"/>
              <a:ext cx="3935812" cy="130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4063" y="2798200"/>
              <a:ext cx="3935814" cy="9487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9" name="Google Shape;83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5860" y="3545397"/>
            <a:ext cx="3603812" cy="229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0" name="Google Shape;840;p51"/>
          <p:cNvGrpSpPr/>
          <p:nvPr/>
        </p:nvGrpSpPr>
        <p:grpSpPr>
          <a:xfrm>
            <a:off x="1384659" y="4299433"/>
            <a:ext cx="1700665" cy="1059329"/>
            <a:chOff x="4139002" y="3675586"/>
            <a:chExt cx="3935813" cy="2332810"/>
          </a:xfrm>
        </p:grpSpPr>
        <p:pic>
          <p:nvPicPr>
            <p:cNvPr id="841" name="Google Shape;841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39002" y="4706590"/>
              <a:ext cx="3935812" cy="130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39003" y="3675586"/>
              <a:ext cx="3935812" cy="10640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3" name="Google Shape;843;p51"/>
          <p:cNvGrpSpPr/>
          <p:nvPr/>
        </p:nvGrpSpPr>
        <p:grpSpPr>
          <a:xfrm>
            <a:off x="1384748" y="5548659"/>
            <a:ext cx="1700665" cy="1046523"/>
            <a:chOff x="8114848" y="3703787"/>
            <a:chExt cx="3935814" cy="2304609"/>
          </a:xfrm>
        </p:grpSpPr>
        <p:pic>
          <p:nvPicPr>
            <p:cNvPr id="844" name="Google Shape;84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4848" y="4706590"/>
              <a:ext cx="3935812" cy="130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4848" y="3703787"/>
              <a:ext cx="3935814" cy="948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905392" y="4069189"/>
              <a:ext cx="992199" cy="5611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7" name="Google Shape;84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5884" y="3951955"/>
            <a:ext cx="2602543" cy="175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51"/>
          <p:cNvCxnSpPr/>
          <p:nvPr/>
        </p:nvCxnSpPr>
        <p:spPr>
          <a:xfrm>
            <a:off x="3128680" y="3487752"/>
            <a:ext cx="1147200" cy="1168200"/>
          </a:xfrm>
          <a:prstGeom prst="straightConnector1">
            <a:avLst/>
          </a:prstGeom>
          <a:noFill/>
          <a:ln cap="flat" cmpd="sng" w="9525">
            <a:solidFill>
              <a:srgbClr val="38516D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9" name="Google Shape;849;p51"/>
          <p:cNvCxnSpPr>
            <a:endCxn id="847" idx="1"/>
          </p:cNvCxnSpPr>
          <p:nvPr/>
        </p:nvCxnSpPr>
        <p:spPr>
          <a:xfrm>
            <a:off x="3128684" y="4811096"/>
            <a:ext cx="1147200" cy="18000"/>
          </a:xfrm>
          <a:prstGeom prst="straightConnector1">
            <a:avLst/>
          </a:prstGeom>
          <a:noFill/>
          <a:ln cap="flat" cmpd="sng" w="9525">
            <a:solidFill>
              <a:srgbClr val="38516D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50" name="Google Shape;850;p51"/>
          <p:cNvCxnSpPr/>
          <p:nvPr/>
        </p:nvCxnSpPr>
        <p:spPr>
          <a:xfrm flipH="1" rot="10800000">
            <a:off x="3128680" y="5010703"/>
            <a:ext cx="1147200" cy="831300"/>
          </a:xfrm>
          <a:prstGeom prst="straightConnector1">
            <a:avLst/>
          </a:prstGeom>
          <a:noFill/>
          <a:ln cap="flat" cmpd="sng" w="9525">
            <a:solidFill>
              <a:srgbClr val="38516D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51" name="Google Shape;851;p51"/>
          <p:cNvSpPr/>
          <p:nvPr/>
        </p:nvSpPr>
        <p:spPr>
          <a:xfrm rot="5400000">
            <a:off x="7185910" y="4729214"/>
            <a:ext cx="165600" cy="14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51"/>
          <p:cNvSpPr txBox="1"/>
          <p:nvPr/>
        </p:nvSpPr>
        <p:spPr>
          <a:xfrm>
            <a:off x="7655860" y="5971607"/>
            <a:ext cx="3603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事例セミナーに誘導するシナリオメール</a:t>
            </a:r>
            <a:endParaRPr b="1" sz="14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51"/>
          <p:cNvSpPr txBox="1"/>
          <p:nvPr/>
        </p:nvSpPr>
        <p:spPr>
          <a:xfrm>
            <a:off x="4224743" y="5971607"/>
            <a:ext cx="2653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共通のフォームハンドラ</a:t>
            </a:r>
            <a:endParaRPr b="1" sz="14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2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運用事例④：</a:t>
            </a:r>
            <a:r>
              <a:rPr b="1" lang="ja-JP" sz="2800"/>
              <a:t>興味喚起用フォームハンドラ設定</a:t>
            </a:r>
            <a:endParaRPr b="1" sz="2800"/>
          </a:p>
        </p:txBody>
      </p:sp>
      <p:sp>
        <p:nvSpPr>
          <p:cNvPr id="859" name="Google Shape;859;p52"/>
          <p:cNvSpPr/>
          <p:nvPr/>
        </p:nvSpPr>
        <p:spPr>
          <a:xfrm>
            <a:off x="163150" y="770978"/>
            <a:ext cx="11865600" cy="1963800"/>
          </a:xfrm>
          <a:prstGeom prst="roundRect">
            <a:avLst>
              <a:gd fmla="val 7338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52"/>
          <p:cNvSpPr txBox="1"/>
          <p:nvPr>
            <p:ph idx="4294967295" type="body"/>
          </p:nvPr>
        </p:nvSpPr>
        <p:spPr>
          <a:xfrm>
            <a:off x="352350" y="849599"/>
            <a:ext cx="1154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事例セミナー等、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興味度の高いお客様向けに複数のフォームハンドラ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を作り、サービスを紹介するオンデマンドセミナーの案内を送ります。セミナーの視聴有無をトリガに、シナリオメールでフォローし、商談に繋げます。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1" name="Google Shape;8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743" y="3039026"/>
            <a:ext cx="3603812" cy="229660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2"/>
          <p:cNvSpPr/>
          <p:nvPr/>
        </p:nvSpPr>
        <p:spPr>
          <a:xfrm rot="5400000">
            <a:off x="3851040" y="3844755"/>
            <a:ext cx="165600" cy="14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52"/>
          <p:cNvSpPr txBox="1"/>
          <p:nvPr/>
        </p:nvSpPr>
        <p:spPr>
          <a:xfrm>
            <a:off x="4224743" y="5465020"/>
            <a:ext cx="36039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シナリオの中で、サービス紹介のセミナーの</a:t>
            </a:r>
            <a:r>
              <a:rPr b="1" lang="ja-JP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フォームハンドラー通過有無を判定</a:t>
            </a: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400"/>
              <a:buFont typeface="Arial"/>
              <a:buNone/>
            </a:pPr>
            <a:r>
              <a:rPr b="1" lang="ja-JP" sz="14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フォローを分岐して活用</a:t>
            </a:r>
            <a:endParaRPr b="1" sz="14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52"/>
          <p:cNvSpPr txBox="1"/>
          <p:nvPr/>
        </p:nvSpPr>
        <p:spPr>
          <a:xfrm>
            <a:off x="597488" y="4851896"/>
            <a:ext cx="3115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事例セミナーのフォームハンドラー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890" y="3039026"/>
            <a:ext cx="2602543" cy="175428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2"/>
          <p:cNvSpPr txBox="1"/>
          <p:nvPr/>
        </p:nvSpPr>
        <p:spPr>
          <a:xfrm>
            <a:off x="8782224" y="4851896"/>
            <a:ext cx="31155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サービス紹介のフォームハンドラ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lang="ja-JP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事例セミナー視聴後、1週間以内</a:t>
            </a:r>
            <a:r>
              <a:rPr b="1" lang="ja-JP" sz="14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のサービス紹介セミナー視聴を促す</a:t>
            </a:r>
            <a:endParaRPr b="1" sz="14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3266" y="3039026"/>
            <a:ext cx="2602543" cy="175428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52"/>
          <p:cNvSpPr/>
          <p:nvPr/>
        </p:nvSpPr>
        <p:spPr>
          <a:xfrm>
            <a:off x="5482939" y="3860671"/>
            <a:ext cx="1195800" cy="44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9" name="Google Shape;869;p52"/>
          <p:cNvCxnSpPr/>
          <p:nvPr/>
        </p:nvCxnSpPr>
        <p:spPr>
          <a:xfrm flipH="1">
            <a:off x="6795266" y="3702427"/>
            <a:ext cx="2058000" cy="385500"/>
          </a:xfrm>
          <a:prstGeom prst="straightConnector1">
            <a:avLst/>
          </a:prstGeom>
          <a:noFill/>
          <a:ln cap="flat" cmpd="sng" w="9525">
            <a:solidFill>
              <a:srgbClr val="38516D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3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運用事例④：</a:t>
            </a:r>
            <a:r>
              <a:rPr b="1" lang="ja-JP" sz="2800"/>
              <a:t>聴時にスコアを加算して、興味度を可視化</a:t>
            </a:r>
            <a:endParaRPr b="1" sz="2800"/>
          </a:p>
        </p:txBody>
      </p:sp>
      <p:sp>
        <p:nvSpPr>
          <p:cNvPr id="875" name="Google Shape;875;p53"/>
          <p:cNvSpPr/>
          <p:nvPr/>
        </p:nvSpPr>
        <p:spPr>
          <a:xfrm>
            <a:off x="163150" y="770976"/>
            <a:ext cx="11865600" cy="1373400"/>
          </a:xfrm>
          <a:prstGeom prst="roundRect">
            <a:avLst>
              <a:gd fmla="val 7338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53"/>
          <p:cNvSpPr txBox="1"/>
          <p:nvPr>
            <p:ph idx="4294967295" type="body"/>
          </p:nvPr>
        </p:nvSpPr>
        <p:spPr>
          <a:xfrm>
            <a:off x="352350" y="849600"/>
            <a:ext cx="115452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オンデマンド動画サイトを構築。視聴時に、共通のフォームハンドラーを通過させることで、</a:t>
            </a:r>
            <a:r>
              <a:rPr b="1" lang="ja-JP" sz="24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スコアに加算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。興味度を把握して商談を獲得</a:t>
            </a:r>
            <a:r>
              <a:rPr b="1" lang="ja-JP" sz="2400">
                <a:latin typeface="Calibri"/>
                <a:ea typeface="Calibri"/>
                <a:cs typeface="Calibri"/>
                <a:sym typeface="Calibri"/>
              </a:rPr>
              <a:t>。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3617" y="2917922"/>
            <a:ext cx="2512687" cy="1912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3"/>
          <p:cNvSpPr/>
          <p:nvPr/>
        </p:nvSpPr>
        <p:spPr>
          <a:xfrm rot="5400000">
            <a:off x="5914433" y="3477425"/>
            <a:ext cx="165600" cy="14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53"/>
          <p:cNvSpPr txBox="1"/>
          <p:nvPr/>
        </p:nvSpPr>
        <p:spPr>
          <a:xfrm>
            <a:off x="6596349" y="5103133"/>
            <a:ext cx="31155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400"/>
              <a:buFont typeface="Arial"/>
              <a:buNone/>
            </a:pPr>
            <a:r>
              <a:rPr b="1" lang="ja-JP" sz="14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面倒な</a:t>
            </a:r>
            <a:r>
              <a:rPr b="1" lang="ja-JP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設定作業は１度</a:t>
            </a:r>
            <a:r>
              <a:rPr b="1" lang="ja-JP" sz="14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で自動的に</a:t>
            </a:r>
            <a:endParaRPr b="1" sz="14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400"/>
              <a:buFont typeface="Arial"/>
              <a:buNone/>
            </a:pPr>
            <a:r>
              <a:rPr b="1" lang="ja-JP" sz="14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スコアを加算して利用</a:t>
            </a:r>
            <a:endParaRPr b="1" sz="14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53"/>
          <p:cNvSpPr/>
          <p:nvPr/>
        </p:nvSpPr>
        <p:spPr>
          <a:xfrm>
            <a:off x="2135247" y="2606071"/>
            <a:ext cx="3165600" cy="35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1925" y="2746065"/>
            <a:ext cx="2926181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4866" y="4235820"/>
            <a:ext cx="2926180" cy="166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4976" y="3102060"/>
            <a:ext cx="2866071" cy="108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4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</a:t>
            </a:r>
            <a:r>
              <a:rPr b="1" lang="ja-JP" sz="2800"/>
              <a:t>フロー</a:t>
            </a:r>
            <a:r>
              <a:rPr b="1" lang="ja-JP" sz="2800"/>
              <a:t>：</a:t>
            </a:r>
            <a:r>
              <a:rPr b="1" lang="ja-JP" sz="2800">
                <a:solidFill>
                  <a:schemeClr val="dk1"/>
                </a:solidFill>
              </a:rPr>
              <a:t>ライブ配信／擬似ライブ配信編</a:t>
            </a:r>
            <a:endParaRPr b="1" sz="2800"/>
          </a:p>
        </p:txBody>
      </p:sp>
      <p:sp>
        <p:nvSpPr>
          <p:cNvPr id="889" name="Google Shape;889;p54"/>
          <p:cNvSpPr txBox="1"/>
          <p:nvPr>
            <p:ph idx="4294967295" type="body"/>
          </p:nvPr>
        </p:nvSpPr>
        <p:spPr>
          <a:xfrm>
            <a:off x="3921721" y="892357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-JP" sz="1400"/>
              <a:t>WEBサイト/広告で案内</a:t>
            </a:r>
            <a:endParaRPr/>
          </a:p>
        </p:txBody>
      </p:sp>
      <p:sp>
        <p:nvSpPr>
          <p:cNvPr id="890" name="Google Shape;890;p54"/>
          <p:cNvSpPr txBox="1"/>
          <p:nvPr/>
        </p:nvSpPr>
        <p:spPr>
          <a:xfrm>
            <a:off x="3921721" y="3346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ウェビナーに申込</a:t>
            </a:r>
            <a:endParaRPr/>
          </a:p>
        </p:txBody>
      </p:sp>
      <p:sp>
        <p:nvSpPr>
          <p:cNvPr id="891" name="Google Shape;891;p54"/>
          <p:cNvSpPr txBox="1"/>
          <p:nvPr/>
        </p:nvSpPr>
        <p:spPr>
          <a:xfrm>
            <a:off x="6664920" y="3346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サンクスメール送信</a:t>
            </a:r>
            <a:endParaRPr/>
          </a:p>
        </p:txBody>
      </p:sp>
      <p:sp>
        <p:nvSpPr>
          <p:cNvPr id="892" name="Google Shape;892;p54"/>
          <p:cNvSpPr txBox="1"/>
          <p:nvPr/>
        </p:nvSpPr>
        <p:spPr>
          <a:xfrm>
            <a:off x="6664920" y="4054710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リマインドメール送信</a:t>
            </a:r>
            <a:endParaRPr/>
          </a:p>
        </p:txBody>
      </p:sp>
      <p:sp>
        <p:nvSpPr>
          <p:cNvPr id="893" name="Google Shape;893;p54"/>
          <p:cNvSpPr txBox="1"/>
          <p:nvPr/>
        </p:nvSpPr>
        <p:spPr>
          <a:xfrm>
            <a:off x="6767839" y="4685285"/>
            <a:ext cx="2167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100"/>
              <a:buFont typeface="Arial"/>
              <a:buNone/>
            </a:pPr>
            <a:r>
              <a:rPr lang="ja-JP" sz="11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3日前、前日、当日等</a:t>
            </a:r>
            <a:endParaRPr sz="11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100"/>
              <a:buFont typeface="Arial"/>
              <a:buNone/>
            </a:pPr>
            <a:r>
              <a:rPr lang="ja-JP" sz="11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任意で設定</a:t>
            </a:r>
            <a:endParaRPr sz="11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54"/>
          <p:cNvSpPr txBox="1"/>
          <p:nvPr/>
        </p:nvSpPr>
        <p:spPr>
          <a:xfrm>
            <a:off x="9408119" y="3346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ウェビナー視聴</a:t>
            </a:r>
            <a:endParaRPr/>
          </a:p>
        </p:txBody>
      </p:sp>
      <p:sp>
        <p:nvSpPr>
          <p:cNvPr id="895" name="Google Shape;895;p54"/>
          <p:cNvSpPr txBox="1"/>
          <p:nvPr/>
        </p:nvSpPr>
        <p:spPr>
          <a:xfrm>
            <a:off x="9408119" y="4762920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欠席者向けメール</a:t>
            </a:r>
            <a:endParaRPr/>
          </a:p>
        </p:txBody>
      </p:sp>
      <p:sp>
        <p:nvSpPr>
          <p:cNvPr id="896" name="Google Shape;896;p54"/>
          <p:cNvSpPr txBox="1"/>
          <p:nvPr/>
        </p:nvSpPr>
        <p:spPr>
          <a:xfrm>
            <a:off x="1178522" y="3346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ウェビナーを作成</a:t>
            </a:r>
            <a:endParaRPr/>
          </a:p>
        </p:txBody>
      </p:sp>
      <p:sp>
        <p:nvSpPr>
          <p:cNvPr id="897" name="Google Shape;897;p54"/>
          <p:cNvSpPr txBox="1"/>
          <p:nvPr/>
        </p:nvSpPr>
        <p:spPr>
          <a:xfrm>
            <a:off x="1281441" y="3927795"/>
            <a:ext cx="2167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100"/>
              <a:buFont typeface="Arial"/>
              <a:buNone/>
            </a:pPr>
            <a:r>
              <a:rPr lang="ja-JP" sz="11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申込URLを発行</a:t>
            </a:r>
            <a:endParaRPr sz="11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54"/>
          <p:cNvSpPr txBox="1"/>
          <p:nvPr/>
        </p:nvSpPr>
        <p:spPr>
          <a:xfrm rot="5400000">
            <a:off x="-410974" y="4100310"/>
            <a:ext cx="20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ネクプロ</a:t>
            </a:r>
            <a:endParaRPr/>
          </a:p>
        </p:txBody>
      </p:sp>
      <p:sp>
        <p:nvSpPr>
          <p:cNvPr id="899" name="Google Shape;899;p54"/>
          <p:cNvSpPr txBox="1"/>
          <p:nvPr/>
        </p:nvSpPr>
        <p:spPr>
          <a:xfrm rot="5400000">
            <a:off x="-111375" y="2055412"/>
            <a:ext cx="149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54"/>
          <p:cNvSpPr txBox="1"/>
          <p:nvPr/>
        </p:nvSpPr>
        <p:spPr>
          <a:xfrm rot="5400000">
            <a:off x="113126" y="964208"/>
            <a:ext cx="10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各媒体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1" name="Google Shape;901;p54"/>
          <p:cNvCxnSpPr/>
          <p:nvPr/>
        </p:nvCxnSpPr>
        <p:spPr>
          <a:xfrm>
            <a:off x="143435" y="1630161"/>
            <a:ext cx="1163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2" name="Google Shape;902;p54"/>
          <p:cNvCxnSpPr/>
          <p:nvPr/>
        </p:nvCxnSpPr>
        <p:spPr>
          <a:xfrm>
            <a:off x="143435" y="3127267"/>
            <a:ext cx="1163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3" name="Google Shape;903;p54"/>
          <p:cNvCxnSpPr>
            <a:stCxn id="896" idx="3"/>
            <a:endCxn id="890" idx="1"/>
          </p:cNvCxnSpPr>
          <p:nvPr/>
        </p:nvCxnSpPr>
        <p:spPr>
          <a:xfrm>
            <a:off x="3551522" y="3602998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4" name="Google Shape;904;p54"/>
          <p:cNvCxnSpPr>
            <a:stCxn id="890" idx="3"/>
            <a:endCxn id="891" idx="1"/>
          </p:cNvCxnSpPr>
          <p:nvPr/>
        </p:nvCxnSpPr>
        <p:spPr>
          <a:xfrm>
            <a:off x="6294721" y="3602998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5" name="Google Shape;905;p54"/>
          <p:cNvCxnSpPr>
            <a:stCxn id="890" idx="3"/>
            <a:endCxn id="892" idx="1"/>
          </p:cNvCxnSpPr>
          <p:nvPr/>
        </p:nvCxnSpPr>
        <p:spPr>
          <a:xfrm>
            <a:off x="6294721" y="3602998"/>
            <a:ext cx="370200" cy="7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6" name="Google Shape;906;p54"/>
          <p:cNvCxnSpPr>
            <a:stCxn id="891" idx="3"/>
            <a:endCxn id="894" idx="1"/>
          </p:cNvCxnSpPr>
          <p:nvPr/>
        </p:nvCxnSpPr>
        <p:spPr>
          <a:xfrm>
            <a:off x="9037920" y="3602998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7" name="Google Shape;907;p54"/>
          <p:cNvCxnSpPr>
            <a:stCxn id="894" idx="2"/>
            <a:endCxn id="895" idx="0"/>
          </p:cNvCxnSpPr>
          <p:nvPr/>
        </p:nvCxnSpPr>
        <p:spPr>
          <a:xfrm>
            <a:off x="10594619" y="3859498"/>
            <a:ext cx="0" cy="90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8" name="Google Shape;908;p54"/>
          <p:cNvSpPr txBox="1"/>
          <p:nvPr/>
        </p:nvSpPr>
        <p:spPr>
          <a:xfrm>
            <a:off x="9408119" y="4054709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参加者向けメール</a:t>
            </a:r>
            <a:endParaRPr/>
          </a:p>
        </p:txBody>
      </p:sp>
      <p:cxnSp>
        <p:nvCxnSpPr>
          <p:cNvPr id="909" name="Google Shape;909;p54"/>
          <p:cNvCxnSpPr>
            <a:stCxn id="889" idx="2"/>
            <a:endCxn id="890" idx="0"/>
          </p:cNvCxnSpPr>
          <p:nvPr/>
        </p:nvCxnSpPr>
        <p:spPr>
          <a:xfrm>
            <a:off x="5108221" y="1405357"/>
            <a:ext cx="0" cy="194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0" name="Google Shape;910;p54"/>
          <p:cNvSpPr txBox="1"/>
          <p:nvPr/>
        </p:nvSpPr>
        <p:spPr>
          <a:xfrm>
            <a:off x="3921721" y="2065636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ハウスリストに案内</a:t>
            </a:r>
            <a:endParaRPr/>
          </a:p>
        </p:txBody>
      </p:sp>
      <p:sp>
        <p:nvSpPr>
          <p:cNvPr id="911" name="Google Shape;911;p54"/>
          <p:cNvSpPr txBox="1"/>
          <p:nvPr/>
        </p:nvSpPr>
        <p:spPr>
          <a:xfrm>
            <a:off x="6664920" y="2065636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フォームハンドラ通過</a:t>
            </a:r>
            <a:endParaRPr/>
          </a:p>
        </p:txBody>
      </p:sp>
      <p:cxnSp>
        <p:nvCxnSpPr>
          <p:cNvPr id="912" name="Google Shape;912;p54"/>
          <p:cNvCxnSpPr>
            <a:stCxn id="890" idx="0"/>
            <a:endCxn id="911" idx="2"/>
          </p:cNvCxnSpPr>
          <p:nvPr/>
        </p:nvCxnSpPr>
        <p:spPr>
          <a:xfrm flipH="1" rot="10800000">
            <a:off x="5108221" y="2578498"/>
            <a:ext cx="2743200" cy="7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3" name="Google Shape;913;p54"/>
          <p:cNvSpPr txBox="1"/>
          <p:nvPr/>
        </p:nvSpPr>
        <p:spPr>
          <a:xfrm>
            <a:off x="9408119" y="2065636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シナリオ実行</a:t>
            </a:r>
            <a:endParaRPr/>
          </a:p>
        </p:txBody>
      </p:sp>
      <p:cxnSp>
        <p:nvCxnSpPr>
          <p:cNvPr id="914" name="Google Shape;914;p54"/>
          <p:cNvCxnSpPr>
            <a:stCxn id="911" idx="3"/>
            <a:endCxn id="913" idx="1"/>
          </p:cNvCxnSpPr>
          <p:nvPr/>
        </p:nvCxnSpPr>
        <p:spPr>
          <a:xfrm>
            <a:off x="9037920" y="2322136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915" name="Google Shape;915;p54"/>
          <p:cNvCxnSpPr/>
          <p:nvPr/>
        </p:nvCxnSpPr>
        <p:spPr>
          <a:xfrm>
            <a:off x="143435" y="5442742"/>
            <a:ext cx="1163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6" name="Google Shape;916;p54"/>
          <p:cNvSpPr txBox="1"/>
          <p:nvPr/>
        </p:nvSpPr>
        <p:spPr>
          <a:xfrm>
            <a:off x="1178522" y="5670773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キャンペーン</a:t>
            </a:r>
            <a:endParaRPr/>
          </a:p>
        </p:txBody>
      </p:sp>
      <p:sp>
        <p:nvSpPr>
          <p:cNvPr id="917" name="Google Shape;917;p54"/>
          <p:cNvSpPr txBox="1"/>
          <p:nvPr/>
        </p:nvSpPr>
        <p:spPr>
          <a:xfrm>
            <a:off x="3921722" y="5670773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キャンペーンメンバー</a:t>
            </a:r>
            <a:endParaRPr/>
          </a:p>
        </p:txBody>
      </p:sp>
      <p:cxnSp>
        <p:nvCxnSpPr>
          <p:cNvPr id="918" name="Google Shape;918;p54"/>
          <p:cNvCxnSpPr>
            <a:stCxn id="896" idx="2"/>
            <a:endCxn id="916" idx="0"/>
          </p:cNvCxnSpPr>
          <p:nvPr/>
        </p:nvCxnSpPr>
        <p:spPr>
          <a:xfrm>
            <a:off x="2365022" y="3859498"/>
            <a:ext cx="0" cy="18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9" name="Google Shape;919;p54"/>
          <p:cNvCxnSpPr>
            <a:stCxn id="890" idx="2"/>
            <a:endCxn id="917" idx="0"/>
          </p:cNvCxnSpPr>
          <p:nvPr/>
        </p:nvCxnSpPr>
        <p:spPr>
          <a:xfrm>
            <a:off x="5108221" y="3859498"/>
            <a:ext cx="0" cy="18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0" name="Google Shape;920;p54"/>
          <p:cNvSpPr txBox="1"/>
          <p:nvPr/>
        </p:nvSpPr>
        <p:spPr>
          <a:xfrm>
            <a:off x="9408122" y="5670773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状況更新</a:t>
            </a:r>
            <a:endParaRPr/>
          </a:p>
        </p:txBody>
      </p:sp>
      <p:sp>
        <p:nvSpPr>
          <p:cNvPr id="921" name="Google Shape;921;p54"/>
          <p:cNvSpPr txBox="1"/>
          <p:nvPr/>
        </p:nvSpPr>
        <p:spPr>
          <a:xfrm rot="5400000">
            <a:off x="38725" y="5932675"/>
            <a:ext cx="11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Salesforce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54"/>
          <p:cNvSpPr txBox="1"/>
          <p:nvPr/>
        </p:nvSpPr>
        <p:spPr>
          <a:xfrm>
            <a:off x="9408122" y="625554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所有者に通知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5"/>
          <p:cNvSpPr txBox="1"/>
          <p:nvPr/>
        </p:nvSpPr>
        <p:spPr>
          <a:xfrm>
            <a:off x="117445" y="0"/>
            <a:ext cx="11946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800"/>
              <a:t>運用フロー：</a:t>
            </a:r>
            <a:r>
              <a:rPr b="1" lang="ja-JP" sz="2800">
                <a:solidFill>
                  <a:schemeClr val="dk1"/>
                </a:solidFill>
              </a:rPr>
              <a:t>オンデマンド編</a:t>
            </a:r>
            <a:endParaRPr b="1" sz="2800"/>
          </a:p>
        </p:txBody>
      </p:sp>
      <p:sp>
        <p:nvSpPr>
          <p:cNvPr id="928" name="Google Shape;928;p55"/>
          <p:cNvSpPr txBox="1"/>
          <p:nvPr>
            <p:ph idx="4294967295" type="body"/>
          </p:nvPr>
        </p:nvSpPr>
        <p:spPr>
          <a:xfrm>
            <a:off x="3921721" y="892357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-JP" sz="1400"/>
              <a:t>WEBサイト/広告で案内</a:t>
            </a:r>
            <a:endParaRPr/>
          </a:p>
        </p:txBody>
      </p:sp>
      <p:sp>
        <p:nvSpPr>
          <p:cNvPr id="929" name="Google Shape;929;p55"/>
          <p:cNvSpPr txBox="1"/>
          <p:nvPr/>
        </p:nvSpPr>
        <p:spPr>
          <a:xfrm>
            <a:off x="3921721" y="4108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ウェビナーに申込</a:t>
            </a:r>
            <a:endParaRPr/>
          </a:p>
        </p:txBody>
      </p:sp>
      <p:sp>
        <p:nvSpPr>
          <p:cNvPr id="930" name="Google Shape;930;p55"/>
          <p:cNvSpPr txBox="1"/>
          <p:nvPr/>
        </p:nvSpPr>
        <p:spPr>
          <a:xfrm>
            <a:off x="6664920" y="4108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サンクスメール送信</a:t>
            </a:r>
            <a:endParaRPr/>
          </a:p>
        </p:txBody>
      </p:sp>
      <p:sp>
        <p:nvSpPr>
          <p:cNvPr id="931" name="Google Shape;931;p55"/>
          <p:cNvSpPr txBox="1"/>
          <p:nvPr/>
        </p:nvSpPr>
        <p:spPr>
          <a:xfrm>
            <a:off x="9408119" y="4108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ウェビナー視聴</a:t>
            </a:r>
            <a:endParaRPr/>
          </a:p>
        </p:txBody>
      </p:sp>
      <p:sp>
        <p:nvSpPr>
          <p:cNvPr id="932" name="Google Shape;932;p55"/>
          <p:cNvSpPr txBox="1"/>
          <p:nvPr/>
        </p:nvSpPr>
        <p:spPr>
          <a:xfrm>
            <a:off x="1178522" y="410849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ウェビナーを作成</a:t>
            </a:r>
            <a:endParaRPr/>
          </a:p>
        </p:txBody>
      </p:sp>
      <p:sp>
        <p:nvSpPr>
          <p:cNvPr id="933" name="Google Shape;933;p55"/>
          <p:cNvSpPr txBox="1"/>
          <p:nvPr/>
        </p:nvSpPr>
        <p:spPr>
          <a:xfrm>
            <a:off x="1281441" y="4689795"/>
            <a:ext cx="2167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16D"/>
              </a:buClr>
              <a:buSzPts val="1100"/>
              <a:buFont typeface="Arial"/>
              <a:buNone/>
            </a:pPr>
            <a:r>
              <a:rPr lang="ja-JP" sz="1100">
                <a:solidFill>
                  <a:srgbClr val="38516D"/>
                </a:solidFill>
                <a:latin typeface="Calibri"/>
                <a:ea typeface="Calibri"/>
                <a:cs typeface="Calibri"/>
                <a:sym typeface="Calibri"/>
              </a:rPr>
              <a:t>申込URLを発行</a:t>
            </a:r>
            <a:endParaRPr sz="1100">
              <a:solidFill>
                <a:srgbClr val="3851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55"/>
          <p:cNvSpPr txBox="1"/>
          <p:nvPr/>
        </p:nvSpPr>
        <p:spPr>
          <a:xfrm rot="5400000">
            <a:off x="-49175" y="4500503"/>
            <a:ext cx="13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ネクプロ</a:t>
            </a:r>
            <a:endParaRPr/>
          </a:p>
        </p:txBody>
      </p:sp>
      <p:sp>
        <p:nvSpPr>
          <p:cNvPr id="935" name="Google Shape;935;p55"/>
          <p:cNvSpPr txBox="1"/>
          <p:nvPr/>
        </p:nvSpPr>
        <p:spPr>
          <a:xfrm rot="5400000">
            <a:off x="-444525" y="2388545"/>
            <a:ext cx="216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55"/>
          <p:cNvSpPr txBox="1"/>
          <p:nvPr/>
        </p:nvSpPr>
        <p:spPr>
          <a:xfrm rot="5400000">
            <a:off x="113126" y="964208"/>
            <a:ext cx="10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各媒体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7" name="Google Shape;937;p55"/>
          <p:cNvCxnSpPr/>
          <p:nvPr/>
        </p:nvCxnSpPr>
        <p:spPr>
          <a:xfrm>
            <a:off x="143435" y="1630161"/>
            <a:ext cx="1163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8" name="Google Shape;938;p55"/>
          <p:cNvCxnSpPr/>
          <p:nvPr/>
        </p:nvCxnSpPr>
        <p:spPr>
          <a:xfrm>
            <a:off x="143435" y="3889267"/>
            <a:ext cx="1163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9" name="Google Shape;939;p55"/>
          <p:cNvCxnSpPr>
            <a:stCxn id="932" idx="3"/>
            <a:endCxn id="929" idx="1"/>
          </p:cNvCxnSpPr>
          <p:nvPr/>
        </p:nvCxnSpPr>
        <p:spPr>
          <a:xfrm>
            <a:off x="3551522" y="4364998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0" name="Google Shape;940;p55"/>
          <p:cNvCxnSpPr>
            <a:stCxn id="929" idx="3"/>
            <a:endCxn id="930" idx="1"/>
          </p:cNvCxnSpPr>
          <p:nvPr/>
        </p:nvCxnSpPr>
        <p:spPr>
          <a:xfrm>
            <a:off x="6294721" y="4364998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1" name="Google Shape;941;p55"/>
          <p:cNvCxnSpPr>
            <a:stCxn id="930" idx="3"/>
            <a:endCxn id="931" idx="1"/>
          </p:cNvCxnSpPr>
          <p:nvPr/>
        </p:nvCxnSpPr>
        <p:spPr>
          <a:xfrm>
            <a:off x="9037920" y="4364998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2" name="Google Shape;942;p55"/>
          <p:cNvCxnSpPr>
            <a:stCxn id="928" idx="2"/>
            <a:endCxn id="929" idx="0"/>
          </p:cNvCxnSpPr>
          <p:nvPr/>
        </p:nvCxnSpPr>
        <p:spPr>
          <a:xfrm>
            <a:off x="5108221" y="1405357"/>
            <a:ext cx="0" cy="270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3" name="Google Shape;943;p55"/>
          <p:cNvSpPr txBox="1"/>
          <p:nvPr/>
        </p:nvSpPr>
        <p:spPr>
          <a:xfrm>
            <a:off x="3921721" y="2065636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ハウスリストに案内</a:t>
            </a:r>
            <a:endParaRPr/>
          </a:p>
        </p:txBody>
      </p:sp>
      <p:sp>
        <p:nvSpPr>
          <p:cNvPr id="944" name="Google Shape;944;p55"/>
          <p:cNvSpPr txBox="1"/>
          <p:nvPr/>
        </p:nvSpPr>
        <p:spPr>
          <a:xfrm>
            <a:off x="6664920" y="2065636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フォームハンドラ通過</a:t>
            </a:r>
            <a:endParaRPr/>
          </a:p>
        </p:txBody>
      </p:sp>
      <p:cxnSp>
        <p:nvCxnSpPr>
          <p:cNvPr id="945" name="Google Shape;945;p55"/>
          <p:cNvCxnSpPr>
            <a:stCxn id="929" idx="0"/>
            <a:endCxn id="944" idx="2"/>
          </p:cNvCxnSpPr>
          <p:nvPr/>
        </p:nvCxnSpPr>
        <p:spPr>
          <a:xfrm flipH="1" rot="10800000">
            <a:off x="5108221" y="2578498"/>
            <a:ext cx="2743200" cy="153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6" name="Google Shape;946;p55"/>
          <p:cNvSpPr txBox="1"/>
          <p:nvPr/>
        </p:nvSpPr>
        <p:spPr>
          <a:xfrm>
            <a:off x="9408119" y="2065636"/>
            <a:ext cx="2373000" cy="5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シナリオ実行</a:t>
            </a:r>
            <a:endParaRPr/>
          </a:p>
        </p:txBody>
      </p:sp>
      <p:cxnSp>
        <p:nvCxnSpPr>
          <p:cNvPr id="947" name="Google Shape;947;p55"/>
          <p:cNvCxnSpPr>
            <a:stCxn id="944" idx="3"/>
            <a:endCxn id="946" idx="1"/>
          </p:cNvCxnSpPr>
          <p:nvPr/>
        </p:nvCxnSpPr>
        <p:spPr>
          <a:xfrm>
            <a:off x="9037920" y="2322136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948" name="Google Shape;948;p55"/>
          <p:cNvCxnSpPr/>
          <p:nvPr/>
        </p:nvCxnSpPr>
        <p:spPr>
          <a:xfrm>
            <a:off x="143435" y="5442742"/>
            <a:ext cx="1163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9" name="Google Shape;949;p55"/>
          <p:cNvSpPr txBox="1"/>
          <p:nvPr/>
        </p:nvSpPr>
        <p:spPr>
          <a:xfrm>
            <a:off x="1178522" y="5670773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キャンペーン</a:t>
            </a:r>
            <a:endParaRPr/>
          </a:p>
        </p:txBody>
      </p:sp>
      <p:sp>
        <p:nvSpPr>
          <p:cNvPr id="950" name="Google Shape;950;p55"/>
          <p:cNvSpPr txBox="1"/>
          <p:nvPr/>
        </p:nvSpPr>
        <p:spPr>
          <a:xfrm>
            <a:off x="3921722" y="5670773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キャンペーンメンバー</a:t>
            </a:r>
            <a:endParaRPr/>
          </a:p>
        </p:txBody>
      </p:sp>
      <p:cxnSp>
        <p:nvCxnSpPr>
          <p:cNvPr id="951" name="Google Shape;951;p55"/>
          <p:cNvCxnSpPr>
            <a:stCxn id="932" idx="2"/>
            <a:endCxn id="949" idx="0"/>
          </p:cNvCxnSpPr>
          <p:nvPr/>
        </p:nvCxnSpPr>
        <p:spPr>
          <a:xfrm>
            <a:off x="2365022" y="4621498"/>
            <a:ext cx="0" cy="104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2" name="Google Shape;952;p55"/>
          <p:cNvCxnSpPr>
            <a:stCxn id="929" idx="2"/>
            <a:endCxn id="950" idx="0"/>
          </p:cNvCxnSpPr>
          <p:nvPr/>
        </p:nvCxnSpPr>
        <p:spPr>
          <a:xfrm>
            <a:off x="5108221" y="4621498"/>
            <a:ext cx="0" cy="104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53" name="Google Shape;953;p55"/>
          <p:cNvSpPr txBox="1"/>
          <p:nvPr/>
        </p:nvSpPr>
        <p:spPr>
          <a:xfrm>
            <a:off x="9408122" y="5670773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状況更新</a:t>
            </a:r>
            <a:endParaRPr/>
          </a:p>
        </p:txBody>
      </p:sp>
      <p:sp>
        <p:nvSpPr>
          <p:cNvPr id="954" name="Google Shape;954;p55"/>
          <p:cNvSpPr txBox="1"/>
          <p:nvPr/>
        </p:nvSpPr>
        <p:spPr>
          <a:xfrm rot="5400000">
            <a:off x="38725" y="5932675"/>
            <a:ext cx="11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Salesforce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55"/>
          <p:cNvSpPr txBox="1"/>
          <p:nvPr/>
        </p:nvSpPr>
        <p:spPr>
          <a:xfrm>
            <a:off x="9408122" y="6255548"/>
            <a:ext cx="2373000" cy="5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所有者に通知</a:t>
            </a:r>
            <a:endParaRPr/>
          </a:p>
        </p:txBody>
      </p:sp>
      <p:sp>
        <p:nvSpPr>
          <p:cNvPr id="956" name="Google Shape;956;p55"/>
          <p:cNvSpPr txBox="1"/>
          <p:nvPr/>
        </p:nvSpPr>
        <p:spPr>
          <a:xfrm>
            <a:off x="9408119" y="3215310"/>
            <a:ext cx="2373000" cy="513000"/>
          </a:xfrm>
          <a:prstGeom prst="rect">
            <a:avLst/>
          </a:prstGeom>
          <a:solidFill>
            <a:srgbClr val="F7DE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リストに追加</a:t>
            </a:r>
            <a:endParaRPr/>
          </a:p>
        </p:txBody>
      </p:sp>
      <p:cxnSp>
        <p:nvCxnSpPr>
          <p:cNvPr id="957" name="Google Shape;957;p55"/>
          <p:cNvCxnSpPr>
            <a:stCxn id="953" idx="3"/>
            <a:endCxn id="956" idx="3"/>
          </p:cNvCxnSpPr>
          <p:nvPr/>
        </p:nvCxnSpPr>
        <p:spPr>
          <a:xfrm flipH="1" rot="10800000">
            <a:off x="11781122" y="3471773"/>
            <a:ext cx="600" cy="24555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55"/>
          <p:cNvCxnSpPr>
            <a:stCxn id="956" idx="0"/>
            <a:endCxn id="946" idx="2"/>
          </p:cNvCxnSpPr>
          <p:nvPr/>
        </p:nvCxnSpPr>
        <p:spPr>
          <a:xfrm rot="10800000">
            <a:off x="10594619" y="2578711"/>
            <a:ext cx="0" cy="63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56"/>
          <p:cNvSpPr txBox="1"/>
          <p:nvPr/>
        </p:nvSpPr>
        <p:spPr>
          <a:xfrm>
            <a:off x="475350" y="2998055"/>
            <a:ext cx="1124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ja-JP" sz="4000">
                <a:solidFill>
                  <a:srgbClr val="FFFFFF"/>
                </a:solidFill>
              </a:rPr>
              <a:t>お客様の声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7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400">
                <a:solidFill>
                  <a:schemeClr val="dk1"/>
                </a:solidFill>
              </a:rPr>
              <a:t>事例のご紹介　SATORI株式会社様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70" name="Google Shape;970;p57"/>
          <p:cNvSpPr txBox="1"/>
          <p:nvPr/>
        </p:nvSpPr>
        <p:spPr>
          <a:xfrm>
            <a:off x="854375" y="849598"/>
            <a:ext cx="104832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疑似ライブ配信機能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でウェビナー運営を強化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「SATORI」との連携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で見込み顧客の育成が可能に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疑似ライブ配信により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運営工数を約80%低減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ウェビナーの開催数が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月7～8回に増え、商談数増加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にも貢献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57"/>
          <p:cNvSpPr/>
          <p:nvPr/>
        </p:nvSpPr>
        <p:spPr>
          <a:xfrm>
            <a:off x="548675" y="908863"/>
            <a:ext cx="232200" cy="23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8898"/>
            <a:ext cx="2789557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357" y="2778898"/>
            <a:ext cx="2772508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265" y="2778898"/>
            <a:ext cx="2786495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8159" y="2778898"/>
            <a:ext cx="2772508" cy="39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113" y="737050"/>
            <a:ext cx="613100" cy="6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ウェビナー開催で必要な業務＆ツール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293875" y="246180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メール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配信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1718706" y="246180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データ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集計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3118625" y="246180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録画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配信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293875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申込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1718706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配信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118625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アンケート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うんざりするイラスト／無料イラスト/フリー素材なら「イラストAC」"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1050" y="5365137"/>
            <a:ext cx="900403" cy="1186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2"/>
          <p:cNvCxnSpPr/>
          <p:nvPr/>
        </p:nvCxnSpPr>
        <p:spPr>
          <a:xfrm>
            <a:off x="6096000" y="1268800"/>
            <a:ext cx="0" cy="5422500"/>
          </a:xfrm>
          <a:prstGeom prst="straightConnector1">
            <a:avLst/>
          </a:prstGeom>
          <a:noFill/>
          <a:ln cap="flat" cmpd="sng" w="28575">
            <a:solidFill>
              <a:srgbClr val="EB9B4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3163" y="954738"/>
            <a:ext cx="776275" cy="17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400" y="849525"/>
            <a:ext cx="388149" cy="3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4066" y="832244"/>
            <a:ext cx="314325" cy="42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29787" y="2038463"/>
            <a:ext cx="613075" cy="3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8225" y="2038462"/>
            <a:ext cx="487350" cy="3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48125" y="2014963"/>
            <a:ext cx="776275" cy="38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36101" y="855380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33525" y="3609995"/>
            <a:ext cx="3637525" cy="273015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357125" y="5905700"/>
            <a:ext cx="776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4771050" y="3562100"/>
            <a:ext cx="776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561750" y="246180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メール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配信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7986581" y="246180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データ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集計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9386500" y="246180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録画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配信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6561750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申込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7986581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配信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9386500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アンケート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60926" y="855380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60851" y="855380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36101" y="2021368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60926" y="2021368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60851" y="2021368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80188" y="3609995"/>
            <a:ext cx="3637525" cy="273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78403" y="5411550"/>
            <a:ext cx="1186600" cy="11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6592950" y="5905700"/>
            <a:ext cx="776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11006875" y="3562100"/>
            <a:ext cx="776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 rot="-2012404">
            <a:off x="7033861" y="4716548"/>
            <a:ext cx="4354051" cy="5168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 flipH="1" rot="10800000">
            <a:off x="7426184" y="3700880"/>
            <a:ext cx="3478800" cy="23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2"/>
          <p:cNvCxnSpPr/>
          <p:nvPr/>
        </p:nvCxnSpPr>
        <p:spPr>
          <a:xfrm flipH="1" rot="10800000">
            <a:off x="7482448" y="3930069"/>
            <a:ext cx="3478800" cy="23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2"/>
          <p:cNvSpPr/>
          <p:nvPr/>
        </p:nvSpPr>
        <p:spPr>
          <a:xfrm>
            <a:off x="4525062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収録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4525062" y="2479200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相談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代行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20500" y="2045575"/>
            <a:ext cx="314325" cy="3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10728587" y="1295275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収録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10728587" y="2479200"/>
            <a:ext cx="11052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相談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代行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93794" y="855380"/>
            <a:ext cx="556489" cy="3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93794" y="2021368"/>
            <a:ext cx="556489" cy="376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2"/>
          <p:cNvGrpSpPr/>
          <p:nvPr/>
        </p:nvGrpSpPr>
        <p:grpSpPr>
          <a:xfrm>
            <a:off x="518225" y="954750"/>
            <a:ext cx="4776457" cy="5522700"/>
            <a:chOff x="-2172915" y="404725"/>
            <a:chExt cx="15743100" cy="5522700"/>
          </a:xfrm>
        </p:grpSpPr>
        <p:sp>
          <p:nvSpPr>
            <p:cNvPr id="188" name="Google Shape;188;p22"/>
            <p:cNvSpPr/>
            <p:nvPr/>
          </p:nvSpPr>
          <p:spPr>
            <a:xfrm>
              <a:off x="-2172915" y="404725"/>
              <a:ext cx="15743100" cy="5522700"/>
            </a:xfrm>
            <a:prstGeom prst="rect">
              <a:avLst/>
            </a:prstGeom>
            <a:solidFill>
              <a:srgbClr val="000000">
                <a:alpha val="7333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2"/>
            <p:cNvSpPr txBox="1"/>
            <p:nvPr/>
          </p:nvSpPr>
          <p:spPr>
            <a:xfrm>
              <a:off x="206133" y="2288088"/>
              <a:ext cx="115767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ja-JP" sz="9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複雑</a:t>
              </a:r>
              <a:endParaRPr b="1"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8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400">
                <a:solidFill>
                  <a:schemeClr val="dk1"/>
                </a:solidFill>
              </a:rPr>
              <a:t>事例のご紹介　株式会社インテージ様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81" name="Google Shape;981;p58"/>
          <p:cNvSpPr txBox="1"/>
          <p:nvPr/>
        </p:nvSpPr>
        <p:spPr>
          <a:xfrm>
            <a:off x="854375" y="849598"/>
            <a:ext cx="104832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マーケティング施策の中心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に「セミナー」。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オンデマンド配信システム構築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に「ネクプロ」を選定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視聴者満足度が高い「セミナー」を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アーカイブ化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視聴履歴を取得し、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興味・関心領域を把握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Salesforceとの自動連係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で集積データの効率的かつ有効活用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58"/>
          <p:cNvSpPr/>
          <p:nvPr/>
        </p:nvSpPr>
        <p:spPr>
          <a:xfrm>
            <a:off x="548675" y="908863"/>
            <a:ext cx="232200" cy="23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8898"/>
            <a:ext cx="2752361" cy="392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161" y="2778898"/>
            <a:ext cx="2786495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056" y="2778898"/>
            <a:ext cx="2771789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0245" y="2778898"/>
            <a:ext cx="2778614" cy="39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9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400">
                <a:solidFill>
                  <a:schemeClr val="dk1"/>
                </a:solidFill>
              </a:rPr>
              <a:t>事例のご紹介　NECソリューションイノベータ株式会社様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992" name="Google Shape;992;p59"/>
          <p:cNvSpPr txBox="1"/>
          <p:nvPr/>
        </p:nvSpPr>
        <p:spPr>
          <a:xfrm>
            <a:off x="854375" y="849598"/>
            <a:ext cx="104832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動画情報を一元管理、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工数削減により高度案件へ注力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動画配信基盤として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営業DXに貢献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動画の蓄積を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クロスセル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にフル活用。オンデマンド配信で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商談機会を最大化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開発チームからも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高評価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。究極は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営業なしで売れる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こと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59"/>
          <p:cNvSpPr/>
          <p:nvPr/>
        </p:nvSpPr>
        <p:spPr>
          <a:xfrm>
            <a:off x="548675" y="908863"/>
            <a:ext cx="232200" cy="23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8898"/>
            <a:ext cx="2759675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475" y="2778898"/>
            <a:ext cx="2768004" cy="39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878" y="2778898"/>
            <a:ext cx="2758313" cy="39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5591" y="2778898"/>
            <a:ext cx="2760172" cy="39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59"/>
          <p:cNvSpPr/>
          <p:nvPr/>
        </p:nvSpPr>
        <p:spPr>
          <a:xfrm>
            <a:off x="220000" y="3509115"/>
            <a:ext cx="638400" cy="23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0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2400">
                <a:solidFill>
                  <a:schemeClr val="dk1"/>
                </a:solidFill>
              </a:rPr>
              <a:t>事例のご紹介　富士フイルム和光純薬株式会社様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004" name="Google Shape;10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9675"/>
            <a:ext cx="11887199" cy="401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0"/>
          <p:cNvSpPr txBox="1"/>
          <p:nvPr/>
        </p:nvSpPr>
        <p:spPr>
          <a:xfrm>
            <a:off x="854375" y="849598"/>
            <a:ext cx="104832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ウェビナーを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年間50本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配信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会場型でのセミナーからウェビナーにシフトし集客数増加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約9000人の顧客を分析、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登録者の視聴データを分析し営業へのフォローに活用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年に1度の主催イベントを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ハイブリッド方式で配信。ネクプロが撮影・配信を支援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60"/>
          <p:cNvSpPr/>
          <p:nvPr/>
        </p:nvSpPr>
        <p:spPr>
          <a:xfrm>
            <a:off x="548675" y="908863"/>
            <a:ext cx="232200" cy="23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1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ja-JP" sz="2400">
                <a:solidFill>
                  <a:schemeClr val="dk1"/>
                </a:solidFill>
              </a:rPr>
              <a:t>事例のご紹介　一般社団法人Edgecrossコンソーシアム様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41900"/>
            <a:ext cx="11887199" cy="391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61"/>
          <p:cNvSpPr txBox="1"/>
          <p:nvPr/>
        </p:nvSpPr>
        <p:spPr>
          <a:xfrm>
            <a:off x="854375" y="849598"/>
            <a:ext cx="104832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セミナー担当者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1名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で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工数削減・セミナー回数増加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コンテンツ制作は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パートナー企業に外注し負担減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他業務をこなしつつ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月5～10件</a:t>
            </a: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セミナーを実現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メルマガ会員</a:t>
            </a:r>
            <a:r>
              <a:rPr b="1" lang="ja-JP" sz="1800">
                <a:solidFill>
                  <a:srgbClr val="FA0F00"/>
                </a:solidFill>
                <a:latin typeface="Calibri"/>
                <a:ea typeface="Calibri"/>
                <a:cs typeface="Calibri"/>
                <a:sym typeface="Calibri"/>
              </a:rPr>
              <a:t>約8000人獲得</a:t>
            </a:r>
            <a:endParaRPr b="1" sz="1800">
              <a:solidFill>
                <a:srgbClr val="FA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61"/>
          <p:cNvSpPr/>
          <p:nvPr/>
        </p:nvSpPr>
        <p:spPr>
          <a:xfrm>
            <a:off x="548675" y="908863"/>
            <a:ext cx="232200" cy="232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2"/>
          <p:cNvSpPr txBox="1"/>
          <p:nvPr>
            <p:ph type="ctrTitle"/>
          </p:nvPr>
        </p:nvSpPr>
        <p:spPr>
          <a:xfrm>
            <a:off x="2032000" y="1496484"/>
            <a:ext cx="121920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1020" name="Google Shape;1020;p62"/>
          <p:cNvSpPr txBox="1"/>
          <p:nvPr>
            <p:ph idx="1" type="subTitle"/>
          </p:nvPr>
        </p:nvSpPr>
        <p:spPr>
          <a:xfrm>
            <a:off x="2032000" y="4802717"/>
            <a:ext cx="121920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1" name="Google Shape;1021;p6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4632C"/>
              </a:gs>
            </a:gsLst>
            <a:lin ang="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2"/>
          <p:cNvSpPr txBox="1"/>
          <p:nvPr/>
        </p:nvSpPr>
        <p:spPr>
          <a:xfrm>
            <a:off x="475400" y="2998050"/>
            <a:ext cx="1124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サービスの料金について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3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ja-JP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料金表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3"/>
          <p:cNvSpPr/>
          <p:nvPr/>
        </p:nvSpPr>
        <p:spPr>
          <a:xfrm>
            <a:off x="5307820" y="1657098"/>
            <a:ext cx="3280200" cy="5083800"/>
          </a:xfrm>
          <a:prstGeom prst="rect">
            <a:avLst/>
          </a:prstGeom>
          <a:solidFill>
            <a:srgbClr val="0B5CAB">
              <a:alpha val="90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3"/>
          <p:cNvSpPr/>
          <p:nvPr/>
        </p:nvSpPr>
        <p:spPr>
          <a:xfrm>
            <a:off x="8655200" y="1657098"/>
            <a:ext cx="3280200" cy="5083800"/>
          </a:xfrm>
          <a:prstGeom prst="rect">
            <a:avLst/>
          </a:prstGeom>
          <a:solidFill>
            <a:srgbClr val="003366">
              <a:alpha val="90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3"/>
          <p:cNvSpPr/>
          <p:nvPr/>
        </p:nvSpPr>
        <p:spPr>
          <a:xfrm>
            <a:off x="350300" y="1657341"/>
            <a:ext cx="1509300" cy="5083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3"/>
          <p:cNvSpPr/>
          <p:nvPr/>
        </p:nvSpPr>
        <p:spPr>
          <a:xfrm>
            <a:off x="1960440" y="1657098"/>
            <a:ext cx="3280200" cy="5083800"/>
          </a:xfrm>
          <a:prstGeom prst="rect">
            <a:avLst/>
          </a:prstGeom>
          <a:solidFill>
            <a:srgbClr val="F2F2F2">
              <a:alpha val="490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3"/>
          <p:cNvSpPr txBox="1"/>
          <p:nvPr/>
        </p:nvSpPr>
        <p:spPr>
          <a:xfrm>
            <a:off x="1960450" y="760450"/>
            <a:ext cx="3280200" cy="832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ja-JP" sz="2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r>
              <a:rPr b="1" lang="ja-JP" sz="2100">
                <a:solidFill>
                  <a:srgbClr val="003366"/>
                </a:solidFill>
              </a:rPr>
              <a:t>連携</a:t>
            </a:r>
            <a:r>
              <a:rPr b="1" i="0" lang="ja-JP" sz="2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プラン</a:t>
            </a:r>
            <a:endParaRPr b="1" i="0" sz="2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ja-JP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Salesforceユーザ専用プラン</a:t>
            </a:r>
            <a:endParaRPr b="0" i="0" sz="12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3"/>
          <p:cNvSpPr txBox="1"/>
          <p:nvPr/>
        </p:nvSpPr>
        <p:spPr>
          <a:xfrm>
            <a:off x="5305725" y="760450"/>
            <a:ext cx="3280200" cy="83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ja-JP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プロフェッショナル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ja-JP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運用に必要とされる全ての機能を網羅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8651000" y="760450"/>
            <a:ext cx="3280200" cy="8325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ja-JP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マスター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ja-JP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大規模運用向け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2173666" y="1659621"/>
            <a:ext cx="28941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ja-JP" sz="3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98,000</a:t>
            </a:r>
            <a:r>
              <a:rPr b="1" i="0" lang="ja-JP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ja-JP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円</a:t>
            </a:r>
            <a:r>
              <a:rPr b="0" i="0" lang="ja-JP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/ 月</a:t>
            </a:r>
            <a:endParaRPr b="0" i="0" sz="15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19100" y="1844288"/>
            <a:ext cx="170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月　額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219100" y="2545584"/>
            <a:ext cx="170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初期費用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3"/>
          <p:cNvSpPr txBox="1"/>
          <p:nvPr/>
        </p:nvSpPr>
        <p:spPr>
          <a:xfrm>
            <a:off x="2159927" y="2454798"/>
            <a:ext cx="2894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ja-JP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98,000</a:t>
            </a:r>
            <a:r>
              <a:rPr b="1" i="0" lang="ja-JP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ja-JP" sz="13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円</a:t>
            </a:r>
            <a:endParaRPr b="0" i="0" sz="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3"/>
          <p:cNvSpPr txBox="1"/>
          <p:nvPr/>
        </p:nvSpPr>
        <p:spPr>
          <a:xfrm>
            <a:off x="219100" y="2914734"/>
            <a:ext cx="170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最低契約期間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3"/>
          <p:cNvSpPr txBox="1"/>
          <p:nvPr/>
        </p:nvSpPr>
        <p:spPr>
          <a:xfrm>
            <a:off x="219100" y="4211309"/>
            <a:ext cx="170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主な機能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3"/>
          <p:cNvSpPr txBox="1"/>
          <p:nvPr/>
        </p:nvSpPr>
        <p:spPr>
          <a:xfrm>
            <a:off x="2159927" y="2918801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6カ月</a:t>
            </a:r>
            <a:endParaRPr b="1" i="0" sz="13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3"/>
          <p:cNvSpPr txBox="1"/>
          <p:nvPr/>
        </p:nvSpPr>
        <p:spPr>
          <a:xfrm>
            <a:off x="1943075" y="3371200"/>
            <a:ext cx="32802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配信機能（ライブ・録画・オンデマンド）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会員管理・イベント管理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アンケート・視聴ログ取得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視聴制限（IP/ドメイン）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他社サービス連携（zoom・teams等）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パーソナライズ機能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CSVインポート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オリジナルドメイン</a:t>
            </a:r>
            <a:r>
              <a:rPr lang="ja-JP" sz="1100">
                <a:solidFill>
                  <a:srgbClr val="003366"/>
                </a:solidFill>
              </a:rPr>
              <a:t>、</a:t>
            </a: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シングルサインオン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5381900" y="4401924"/>
            <a:ext cx="31320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オンデマンド配信サイト構築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3"/>
          <p:cNvSpPr txBox="1"/>
          <p:nvPr/>
        </p:nvSpPr>
        <p:spPr>
          <a:xfrm>
            <a:off x="8655200" y="4401924"/>
            <a:ext cx="32802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決済アカウント連携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テスト機能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トレーニング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3"/>
          <p:cNvSpPr txBox="1"/>
          <p:nvPr/>
        </p:nvSpPr>
        <p:spPr>
          <a:xfrm>
            <a:off x="5542038" y="1659621"/>
            <a:ext cx="28941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ja-JP" sz="3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143,000</a:t>
            </a:r>
            <a:r>
              <a:rPr b="1" i="0" lang="ja-JP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ja-JP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円</a:t>
            </a:r>
            <a:r>
              <a:rPr b="0" i="0" lang="ja-JP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/ 月</a:t>
            </a:r>
            <a:endParaRPr b="0" i="0" sz="15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3"/>
          <p:cNvSpPr txBox="1"/>
          <p:nvPr/>
        </p:nvSpPr>
        <p:spPr>
          <a:xfrm>
            <a:off x="5528299" y="2454798"/>
            <a:ext cx="2894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ja-JP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98,000</a:t>
            </a:r>
            <a:r>
              <a:rPr b="1" i="0" lang="ja-JP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ja-JP" sz="13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円</a:t>
            </a:r>
            <a:endParaRPr b="0" i="0" sz="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3"/>
          <p:cNvSpPr txBox="1"/>
          <p:nvPr/>
        </p:nvSpPr>
        <p:spPr>
          <a:xfrm>
            <a:off x="5500822" y="2918801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6カ月</a:t>
            </a:r>
            <a:endParaRPr b="1" i="0" sz="13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3"/>
          <p:cNvSpPr txBox="1"/>
          <p:nvPr/>
        </p:nvSpPr>
        <p:spPr>
          <a:xfrm>
            <a:off x="8855456" y="1659621"/>
            <a:ext cx="28941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ja-JP" sz="3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243,000</a:t>
            </a:r>
            <a:r>
              <a:rPr b="1" i="0" lang="ja-JP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ja-JP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円</a:t>
            </a:r>
            <a:r>
              <a:rPr b="0" i="0" lang="ja-JP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/ 月</a:t>
            </a:r>
            <a:endParaRPr b="0" i="0" sz="15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3"/>
          <p:cNvSpPr txBox="1"/>
          <p:nvPr/>
        </p:nvSpPr>
        <p:spPr>
          <a:xfrm>
            <a:off x="8841718" y="2454798"/>
            <a:ext cx="2894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ja-JP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298,000</a:t>
            </a:r>
            <a:r>
              <a:rPr b="1" i="0" lang="ja-JP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ja-JP" sz="13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円</a:t>
            </a:r>
            <a:endParaRPr b="0" i="0" sz="9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3"/>
          <p:cNvSpPr txBox="1"/>
          <p:nvPr/>
        </p:nvSpPr>
        <p:spPr>
          <a:xfrm>
            <a:off x="8841718" y="2918801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ja-JP" sz="13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12カ月</a:t>
            </a:r>
            <a:endParaRPr b="1" i="0" sz="13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3"/>
          <p:cNvSpPr txBox="1"/>
          <p:nvPr/>
        </p:nvSpPr>
        <p:spPr>
          <a:xfrm>
            <a:off x="9004494" y="3684710"/>
            <a:ext cx="2581500" cy="35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プロフェッショナルの全機能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10241860" y="4244771"/>
            <a:ext cx="106800" cy="107400"/>
          </a:xfrm>
          <a:prstGeom prst="plus">
            <a:avLst>
              <a:gd fmla="val 50000" name="adj"/>
            </a:avLst>
          </a:prstGeom>
          <a:solidFill>
            <a:srgbClr val="003366"/>
          </a:solidFill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3"/>
          <p:cNvSpPr txBox="1"/>
          <p:nvPr/>
        </p:nvSpPr>
        <p:spPr>
          <a:xfrm>
            <a:off x="5630186" y="3668921"/>
            <a:ext cx="2581500" cy="3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Salesforce連携プランの全機能</a:t>
            </a:r>
            <a:endParaRPr b="0" i="0" sz="11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3"/>
          <p:cNvSpPr/>
          <p:nvPr/>
        </p:nvSpPr>
        <p:spPr>
          <a:xfrm>
            <a:off x="6867538" y="4285333"/>
            <a:ext cx="106800" cy="107400"/>
          </a:xfrm>
          <a:prstGeom prst="plus">
            <a:avLst>
              <a:gd fmla="val 50000" name="adj"/>
            </a:avLst>
          </a:prstGeom>
          <a:solidFill>
            <a:srgbClr val="003366"/>
          </a:solidFill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63"/>
          <p:cNvCxnSpPr/>
          <p:nvPr/>
        </p:nvCxnSpPr>
        <p:spPr>
          <a:xfrm>
            <a:off x="219100" y="2397590"/>
            <a:ext cx="1201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6" name="Google Shape;1056;p63"/>
          <p:cNvCxnSpPr/>
          <p:nvPr/>
        </p:nvCxnSpPr>
        <p:spPr>
          <a:xfrm>
            <a:off x="219100" y="3371207"/>
            <a:ext cx="1201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7" name="Google Shape;1057;p63"/>
          <p:cNvCxnSpPr/>
          <p:nvPr/>
        </p:nvCxnSpPr>
        <p:spPr>
          <a:xfrm>
            <a:off x="287000" y="5344032"/>
            <a:ext cx="1201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8" name="Google Shape;1058;p63"/>
          <p:cNvSpPr txBox="1"/>
          <p:nvPr/>
        </p:nvSpPr>
        <p:spPr>
          <a:xfrm>
            <a:off x="219100" y="5520284"/>
            <a:ext cx="170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chemeClr val="lt1"/>
                </a:solidFill>
              </a:rPr>
              <a:t>Nexpro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chemeClr val="lt1"/>
                </a:solidFill>
              </a:rPr>
              <a:t>ライセンス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3"/>
          <p:cNvSpPr txBox="1"/>
          <p:nvPr/>
        </p:nvSpPr>
        <p:spPr>
          <a:xfrm>
            <a:off x="2159927" y="5520276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rgbClr val="003366"/>
                </a:solidFill>
              </a:rPr>
              <a:t>5ライセンス</a:t>
            </a:r>
            <a:endParaRPr b="1" sz="1300">
              <a:solidFill>
                <a:srgbClr val="00336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000">
                <a:solidFill>
                  <a:srgbClr val="003366"/>
                </a:solidFill>
              </a:rPr>
              <a:t>※追加1ライセンス：5,000円</a:t>
            </a:r>
            <a:endParaRPr b="1" sz="1000">
              <a:solidFill>
                <a:srgbClr val="003366"/>
              </a:solidFill>
            </a:endParaRPr>
          </a:p>
        </p:txBody>
      </p:sp>
      <p:sp>
        <p:nvSpPr>
          <p:cNvPr id="1060" name="Google Shape;1060;p63"/>
          <p:cNvSpPr txBox="1"/>
          <p:nvPr/>
        </p:nvSpPr>
        <p:spPr>
          <a:xfrm>
            <a:off x="5500877" y="5520276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rgbClr val="003366"/>
                </a:solidFill>
              </a:rPr>
              <a:t>5ライセンス</a:t>
            </a:r>
            <a:endParaRPr b="1" sz="1300">
              <a:solidFill>
                <a:srgbClr val="0033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ja-JP" sz="1000">
                <a:solidFill>
                  <a:srgbClr val="003366"/>
                </a:solidFill>
              </a:rPr>
              <a:t>※追加1ライセンス：5,000円</a:t>
            </a:r>
            <a:endParaRPr b="1">
              <a:solidFill>
                <a:srgbClr val="003366"/>
              </a:solidFill>
            </a:endParaRPr>
          </a:p>
        </p:txBody>
      </p:sp>
      <p:sp>
        <p:nvSpPr>
          <p:cNvPr id="1061" name="Google Shape;1061;p63"/>
          <p:cNvSpPr txBox="1"/>
          <p:nvPr/>
        </p:nvSpPr>
        <p:spPr>
          <a:xfrm>
            <a:off x="8841827" y="5520276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rgbClr val="003366"/>
                </a:solidFill>
              </a:rPr>
              <a:t>10ライセンス</a:t>
            </a:r>
            <a:endParaRPr b="1" sz="1300">
              <a:solidFill>
                <a:srgbClr val="0033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ja-JP" sz="1000">
                <a:solidFill>
                  <a:srgbClr val="003366"/>
                </a:solidFill>
              </a:rPr>
              <a:t>※追加1ライセンス：5,000円</a:t>
            </a:r>
            <a:endParaRPr b="1">
              <a:solidFill>
                <a:srgbClr val="003366"/>
              </a:solidFill>
            </a:endParaRPr>
          </a:p>
        </p:txBody>
      </p:sp>
      <p:sp>
        <p:nvSpPr>
          <p:cNvPr id="1062" name="Google Shape;1062;p63"/>
          <p:cNvSpPr txBox="1"/>
          <p:nvPr/>
        </p:nvSpPr>
        <p:spPr>
          <a:xfrm>
            <a:off x="219100" y="6259109"/>
            <a:ext cx="170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chemeClr val="lt1"/>
                </a:solidFill>
              </a:rPr>
              <a:t>Salesforce</a:t>
            </a:r>
            <a:endParaRPr b="1" sz="1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chemeClr val="lt1"/>
                </a:solidFill>
              </a:rPr>
              <a:t>連携ライセンス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3"/>
          <p:cNvSpPr txBox="1"/>
          <p:nvPr/>
        </p:nvSpPr>
        <p:spPr>
          <a:xfrm>
            <a:off x="2159927" y="6259101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rgbClr val="003366"/>
                </a:solidFill>
              </a:rPr>
              <a:t>10ライセンス</a:t>
            </a:r>
            <a:endParaRPr b="1" sz="1300">
              <a:solidFill>
                <a:srgbClr val="0033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ja-JP" sz="1000">
                <a:solidFill>
                  <a:srgbClr val="003366"/>
                </a:solidFill>
              </a:rPr>
              <a:t>※追加1ライセンス：1,200円</a:t>
            </a:r>
            <a:endParaRPr b="1" sz="1300">
              <a:solidFill>
                <a:srgbClr val="003366"/>
              </a:solidFill>
            </a:endParaRPr>
          </a:p>
        </p:txBody>
      </p:sp>
      <p:sp>
        <p:nvSpPr>
          <p:cNvPr id="1064" name="Google Shape;1064;p63"/>
          <p:cNvSpPr txBox="1"/>
          <p:nvPr/>
        </p:nvSpPr>
        <p:spPr>
          <a:xfrm>
            <a:off x="5500877" y="6259101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rgbClr val="003366"/>
                </a:solidFill>
              </a:rPr>
              <a:t>30ライセンス</a:t>
            </a:r>
            <a:endParaRPr b="1" sz="1300">
              <a:solidFill>
                <a:srgbClr val="0033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ja-JP" sz="1000">
                <a:solidFill>
                  <a:srgbClr val="003366"/>
                </a:solidFill>
              </a:rPr>
              <a:t>※追加1ライセンス：1,200円</a:t>
            </a:r>
            <a:endParaRPr b="1" sz="1300">
              <a:solidFill>
                <a:srgbClr val="003366"/>
              </a:solidFill>
            </a:endParaRPr>
          </a:p>
        </p:txBody>
      </p:sp>
      <p:sp>
        <p:nvSpPr>
          <p:cNvPr id="1065" name="Google Shape;1065;p63"/>
          <p:cNvSpPr txBox="1"/>
          <p:nvPr/>
        </p:nvSpPr>
        <p:spPr>
          <a:xfrm>
            <a:off x="8841827" y="6259101"/>
            <a:ext cx="289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ja-JP" sz="1300">
                <a:solidFill>
                  <a:srgbClr val="003366"/>
                </a:solidFill>
              </a:rPr>
              <a:t>50ライセンス</a:t>
            </a:r>
            <a:endParaRPr b="1" sz="1300">
              <a:solidFill>
                <a:srgbClr val="0033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ja-JP" sz="1000">
                <a:solidFill>
                  <a:srgbClr val="003366"/>
                </a:solidFill>
              </a:rPr>
              <a:t>※追加1ライセンス：1,200円</a:t>
            </a:r>
            <a:endParaRPr b="1" sz="1300">
              <a:solidFill>
                <a:srgbClr val="003366"/>
              </a:solidFill>
            </a:endParaRPr>
          </a:p>
        </p:txBody>
      </p:sp>
      <p:cxnSp>
        <p:nvCxnSpPr>
          <p:cNvPr id="1066" name="Google Shape;1066;p63"/>
          <p:cNvCxnSpPr/>
          <p:nvPr/>
        </p:nvCxnSpPr>
        <p:spPr>
          <a:xfrm>
            <a:off x="287000" y="6077357"/>
            <a:ext cx="1201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4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ja-JP" sz="2000">
                <a:solidFill>
                  <a:schemeClr val="dk1"/>
                </a:solidFill>
              </a:rPr>
              <a:t>シミュレーション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2" name="Google Shape;1072;p64"/>
          <p:cNvGraphicFramePr/>
          <p:nvPr/>
        </p:nvGraphicFramePr>
        <p:xfrm>
          <a:off x="952500" y="200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{6B46E58C-7B4B-40F6-A05F-C87308570438}</a:tableStyleId>
              </a:tblPr>
              <a:tblGrid>
                <a:gridCol w="6676725"/>
                <a:gridCol w="361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項目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9B4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金額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9B4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マスタープラン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243,000円/月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追加ユーザーライセンス（100ライセンス）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500,000円/月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MRR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743,000円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44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ja-JP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8,916,000円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動画サイトが誰でも作れて、視聴実績を細かく取得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23"/>
          <p:cNvGrpSpPr/>
          <p:nvPr/>
        </p:nvGrpSpPr>
        <p:grpSpPr>
          <a:xfrm>
            <a:off x="1698060" y="5635624"/>
            <a:ext cx="505074" cy="662457"/>
            <a:chOff x="969292" y="5513108"/>
            <a:chExt cx="505074" cy="662457"/>
          </a:xfrm>
        </p:grpSpPr>
        <p:grpSp>
          <p:nvGrpSpPr>
            <p:cNvPr id="196" name="Google Shape;196;p23"/>
            <p:cNvGrpSpPr/>
            <p:nvPr/>
          </p:nvGrpSpPr>
          <p:grpSpPr>
            <a:xfrm>
              <a:off x="1062614" y="5950433"/>
              <a:ext cx="318430" cy="225132"/>
              <a:chOff x="1451295" y="2097251"/>
              <a:chExt cx="458700" cy="225132"/>
            </a:xfrm>
          </p:grpSpPr>
          <p:sp>
            <p:nvSpPr>
              <p:cNvPr id="197" name="Google Shape;197;p23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23"/>
            <p:cNvSpPr/>
            <p:nvPr/>
          </p:nvSpPr>
          <p:spPr>
            <a:xfrm>
              <a:off x="1052508" y="5599002"/>
              <a:ext cx="363693" cy="363693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969292" y="5513108"/>
              <a:ext cx="5050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-JP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？</a:t>
              </a:r>
              <a:endParaRPr/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2255431" y="5635624"/>
            <a:ext cx="505074" cy="662457"/>
            <a:chOff x="969292" y="5513108"/>
            <a:chExt cx="505074" cy="662457"/>
          </a:xfrm>
        </p:grpSpPr>
        <p:grpSp>
          <p:nvGrpSpPr>
            <p:cNvPr id="202" name="Google Shape;202;p23"/>
            <p:cNvGrpSpPr/>
            <p:nvPr/>
          </p:nvGrpSpPr>
          <p:grpSpPr>
            <a:xfrm>
              <a:off x="1062614" y="5950433"/>
              <a:ext cx="318430" cy="225132"/>
              <a:chOff x="1451295" y="2097251"/>
              <a:chExt cx="458700" cy="225132"/>
            </a:xfrm>
          </p:grpSpPr>
          <p:sp>
            <p:nvSpPr>
              <p:cNvPr id="203" name="Google Shape;203;p23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" name="Google Shape;205;p23"/>
            <p:cNvSpPr/>
            <p:nvPr/>
          </p:nvSpPr>
          <p:spPr>
            <a:xfrm>
              <a:off x="1052508" y="5599002"/>
              <a:ext cx="363693" cy="363693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969292" y="5513108"/>
              <a:ext cx="5050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-JP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？</a:t>
              </a:r>
              <a:endParaRPr/>
            </a:p>
          </p:txBody>
        </p:sp>
      </p:grpSp>
      <p:grpSp>
        <p:nvGrpSpPr>
          <p:cNvPr id="207" name="Google Shape;207;p23"/>
          <p:cNvGrpSpPr/>
          <p:nvPr/>
        </p:nvGrpSpPr>
        <p:grpSpPr>
          <a:xfrm>
            <a:off x="2794050" y="5635624"/>
            <a:ext cx="505074" cy="662457"/>
            <a:chOff x="969292" y="5513108"/>
            <a:chExt cx="505074" cy="662457"/>
          </a:xfrm>
        </p:grpSpPr>
        <p:grpSp>
          <p:nvGrpSpPr>
            <p:cNvPr id="208" name="Google Shape;208;p23"/>
            <p:cNvGrpSpPr/>
            <p:nvPr/>
          </p:nvGrpSpPr>
          <p:grpSpPr>
            <a:xfrm>
              <a:off x="1062614" y="5950433"/>
              <a:ext cx="318430" cy="225132"/>
              <a:chOff x="1451295" y="2097251"/>
              <a:chExt cx="458700" cy="225132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23"/>
            <p:cNvSpPr/>
            <p:nvPr/>
          </p:nvSpPr>
          <p:spPr>
            <a:xfrm>
              <a:off x="1052508" y="5599002"/>
              <a:ext cx="363693" cy="363693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3"/>
            <p:cNvSpPr txBox="1"/>
            <p:nvPr/>
          </p:nvSpPr>
          <p:spPr>
            <a:xfrm>
              <a:off x="969292" y="5513108"/>
              <a:ext cx="50507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-JP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？</a:t>
              </a:r>
              <a:endParaRPr/>
            </a:p>
          </p:txBody>
        </p:sp>
      </p:grpSp>
      <p:pic>
        <p:nvPicPr>
          <p:cNvPr descr="うんざりするイラスト／無料イラスト/フリー素材なら「イラストAC」"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9721" y="5478059"/>
            <a:ext cx="798622" cy="1052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1284550" y="874508"/>
            <a:ext cx="3687924" cy="4520084"/>
            <a:chOff x="1527252" y="1050619"/>
            <a:chExt cx="3165600" cy="3879900"/>
          </a:xfrm>
        </p:grpSpPr>
        <p:sp>
          <p:nvSpPr>
            <p:cNvPr id="215" name="Google Shape;215;p23"/>
            <p:cNvSpPr/>
            <p:nvPr/>
          </p:nvSpPr>
          <p:spPr>
            <a:xfrm>
              <a:off x="1527252" y="1050619"/>
              <a:ext cx="3165600" cy="3879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" name="Google Shape;21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3930" y="1152430"/>
              <a:ext cx="2926181" cy="18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98060" y="1452711"/>
              <a:ext cx="2770282" cy="3392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3"/>
          <p:cNvSpPr/>
          <p:nvPr/>
        </p:nvSpPr>
        <p:spPr>
          <a:xfrm>
            <a:off x="2203136" y="3926820"/>
            <a:ext cx="3165600" cy="1211100"/>
          </a:xfrm>
          <a:prstGeom prst="wedgeRoundRectCallout">
            <a:avLst>
              <a:gd fmla="val -4395" name="adj1"/>
              <a:gd fmla="val 72736" name="adj2"/>
              <a:gd fmla="val 16667" name="adj3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>
                <a:solidFill>
                  <a:schemeClr val="dk1"/>
                </a:solidFill>
              </a:rPr>
              <a:t>ログが取れない・・・。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誰がどのくらい見ている？</a:t>
            </a:r>
            <a:r>
              <a:rPr lang="ja-JP">
                <a:solidFill>
                  <a:schemeClr val="dk1"/>
                </a:solidFill>
              </a:rPr>
              <a:t>効果は？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測定できない</a:t>
            </a:r>
            <a:r>
              <a:rPr lang="ja-JP">
                <a:solidFill>
                  <a:schemeClr val="dk1"/>
                </a:solidFill>
              </a:rPr>
              <a:t>ため評価改善できない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3"/>
          <p:cNvGrpSpPr/>
          <p:nvPr/>
        </p:nvGrpSpPr>
        <p:grpSpPr>
          <a:xfrm>
            <a:off x="7135952" y="874529"/>
            <a:ext cx="3688068" cy="4520210"/>
            <a:chOff x="7238579" y="1050619"/>
            <a:chExt cx="3165452" cy="3880009"/>
          </a:xfrm>
        </p:grpSpPr>
        <p:sp>
          <p:nvSpPr>
            <p:cNvPr id="220" name="Google Shape;220;p23"/>
            <p:cNvSpPr/>
            <p:nvPr/>
          </p:nvSpPr>
          <p:spPr>
            <a:xfrm>
              <a:off x="7238579" y="1050619"/>
              <a:ext cx="3165452" cy="388000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75257" y="1190612"/>
              <a:ext cx="2926181" cy="18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38198" y="2680367"/>
              <a:ext cx="2926181" cy="1668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98308" y="1546607"/>
              <a:ext cx="2866071" cy="1084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3"/>
          <p:cNvGrpSpPr/>
          <p:nvPr/>
        </p:nvGrpSpPr>
        <p:grpSpPr>
          <a:xfrm>
            <a:off x="8550226" y="5689572"/>
            <a:ext cx="502004" cy="629318"/>
            <a:chOff x="1820832" y="1420695"/>
            <a:chExt cx="609524" cy="764106"/>
          </a:xfrm>
        </p:grpSpPr>
        <p:grpSp>
          <p:nvGrpSpPr>
            <p:cNvPr id="225" name="Google Shape;225;p23"/>
            <p:cNvGrpSpPr/>
            <p:nvPr/>
          </p:nvGrpSpPr>
          <p:grpSpPr>
            <a:xfrm>
              <a:off x="1966307" y="1959669"/>
              <a:ext cx="318430" cy="225132"/>
              <a:chOff x="1451295" y="2097251"/>
              <a:chExt cx="458700" cy="225132"/>
            </a:xfrm>
          </p:grpSpPr>
          <p:sp>
            <p:nvSpPr>
              <p:cNvPr id="226" name="Google Shape;226;p23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8" name="Google Shape;228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20832" y="1420695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23"/>
          <p:cNvGrpSpPr/>
          <p:nvPr/>
        </p:nvGrpSpPr>
        <p:grpSpPr>
          <a:xfrm>
            <a:off x="7928361" y="5693382"/>
            <a:ext cx="502004" cy="647279"/>
            <a:chOff x="2780150" y="2691366"/>
            <a:chExt cx="609524" cy="785914"/>
          </a:xfrm>
        </p:grpSpPr>
        <p:pic>
          <p:nvPicPr>
            <p:cNvPr id="230" name="Google Shape;230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80150" y="2691366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1" name="Google Shape;231;p23"/>
            <p:cNvGrpSpPr/>
            <p:nvPr/>
          </p:nvGrpSpPr>
          <p:grpSpPr>
            <a:xfrm>
              <a:off x="2925625" y="3252148"/>
              <a:ext cx="318430" cy="225132"/>
              <a:chOff x="1451295" y="2097251"/>
              <a:chExt cx="458700" cy="225132"/>
            </a:xfrm>
          </p:grpSpPr>
          <p:sp>
            <p:nvSpPr>
              <p:cNvPr id="232" name="Google Shape;232;p23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4" name="Google Shape;234;p23"/>
          <p:cNvGrpSpPr/>
          <p:nvPr/>
        </p:nvGrpSpPr>
        <p:grpSpPr>
          <a:xfrm>
            <a:off x="7331418" y="5706691"/>
            <a:ext cx="502004" cy="622698"/>
            <a:chOff x="973123" y="3217573"/>
            <a:chExt cx="609524" cy="756068"/>
          </a:xfrm>
        </p:grpSpPr>
        <p:pic>
          <p:nvPicPr>
            <p:cNvPr id="235" name="Google Shape;235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3123" y="3217573"/>
              <a:ext cx="609524" cy="6095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23"/>
            <p:cNvGrpSpPr/>
            <p:nvPr/>
          </p:nvGrpSpPr>
          <p:grpSpPr>
            <a:xfrm>
              <a:off x="1118598" y="3748509"/>
              <a:ext cx="318430" cy="225132"/>
              <a:chOff x="1451295" y="2097251"/>
              <a:chExt cx="458700" cy="225132"/>
            </a:xfrm>
          </p:grpSpPr>
          <p:sp>
            <p:nvSpPr>
              <p:cNvPr id="237" name="Google Shape;237;p23"/>
              <p:cNvSpPr/>
              <p:nvPr/>
            </p:nvSpPr>
            <p:spPr>
              <a:xfrm>
                <a:off x="1451295" y="2097251"/>
                <a:ext cx="458700" cy="225000"/>
              </a:xfrm>
              <a:prstGeom prst="ellipse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>
                <a:off x="1451295" y="2223083"/>
                <a:ext cx="458700" cy="993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9" name="Google Shape;239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50365" y="5478059"/>
            <a:ext cx="1052447" cy="105244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8418675" y="3842150"/>
            <a:ext cx="3165600" cy="1211100"/>
          </a:xfrm>
          <a:prstGeom prst="wedgeRoundRectCallout">
            <a:avLst>
              <a:gd fmla="val -4395" name="adj1"/>
              <a:gd fmla="val 72736" name="adj2"/>
              <a:gd fmla="val 16667" name="adj3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dk1"/>
                </a:solidFill>
              </a:rPr>
              <a:t>田中</a:t>
            </a:r>
            <a:r>
              <a:rPr b="0" i="0" lang="ja-JP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さんが〇〇を見ている。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dk1"/>
                </a:solidFill>
              </a:rPr>
              <a:t>〇〇に対する関心が高そう。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solidFill>
                  <a:schemeClr val="dk1"/>
                </a:solidFill>
              </a:rPr>
              <a:t>××の動画が売上に貢献している。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52225" y="1549192"/>
            <a:ext cx="2976875" cy="1656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3"/>
          <p:cNvCxnSpPr/>
          <p:nvPr/>
        </p:nvCxnSpPr>
        <p:spPr>
          <a:xfrm>
            <a:off x="6096000" y="1268800"/>
            <a:ext cx="0" cy="5422500"/>
          </a:xfrm>
          <a:prstGeom prst="straightConnector1">
            <a:avLst/>
          </a:prstGeom>
          <a:noFill/>
          <a:ln cap="flat" cmpd="sng" w="28575">
            <a:solidFill>
              <a:srgbClr val="EB9B4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880575" y="1281450"/>
            <a:ext cx="4543800" cy="54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6878725" y="6122475"/>
            <a:ext cx="4543800" cy="56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Salesforceへのデータ集約にかかる工数を削減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981375" y="1471050"/>
            <a:ext cx="4256400" cy="52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申込リストから競合を削除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前日、当日にセミナーURLを送信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参加データをCSVでダウンロード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インポートできる形式に加工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Salesforceにインポート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参加者に対して御礼メール送信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不参加者には、フォローメール送信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アンケートをCSVでダウンロード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インポートできる形式に加工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Salesforceにインポート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インサイドセールスに連携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ja-JP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アンケート回答者に資料送付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7088800" y="6226725"/>
            <a:ext cx="4078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ja-JP" sz="1800"/>
              <a:t>連携状況の確認作業：5分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889576" y="778344"/>
            <a:ext cx="4525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000"/>
              <a:t>連携するための作業：1開催2時間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24"/>
          <p:cNvCxnSpPr/>
          <p:nvPr/>
        </p:nvCxnSpPr>
        <p:spPr>
          <a:xfrm>
            <a:off x="5418025" y="1294950"/>
            <a:ext cx="1429500" cy="4858500"/>
          </a:xfrm>
          <a:prstGeom prst="straightConnector1">
            <a:avLst/>
          </a:prstGeom>
          <a:noFill/>
          <a:ln cap="flat" cmpd="sng" w="28575">
            <a:solidFill>
              <a:srgbClr val="EB9B4E"/>
            </a:solidFill>
            <a:prstDash val="solid"/>
            <a:round/>
            <a:headEnd len="sm" w="sm" type="none"/>
            <a:tailEnd len="sm" w="sm" type="stealth"/>
          </a:ln>
        </p:spPr>
      </p:cxnSp>
      <p:sp>
        <p:nvSpPr>
          <p:cNvPr id="254" name="Google Shape;254;p24"/>
          <p:cNvSpPr/>
          <p:nvPr/>
        </p:nvSpPr>
        <p:spPr>
          <a:xfrm>
            <a:off x="6878650" y="1268800"/>
            <a:ext cx="4543800" cy="479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7022425" y="2900675"/>
            <a:ext cx="42564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ja-JP" sz="1800"/>
              <a:t>1開催で1～2時間の負荷削減</a:t>
            </a:r>
            <a:endParaRPr b="1" sz="1800"/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ja-JP" sz="1800"/>
              <a:t>月10開催で10～15時間</a:t>
            </a:r>
            <a:endParaRPr b="1" sz="1800"/>
          </a:p>
          <a:p>
            <a:pPr indent="-330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ja-JP" sz="1800"/>
              <a:t>オンデマンド動画の連携も実現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ネクプロの提供価値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300625" y="1184529"/>
            <a:ext cx="3732900" cy="115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ウェビナー運用の生産性を改善</a:t>
            </a:r>
            <a:endParaRPr b="1"/>
          </a:p>
        </p:txBody>
      </p:sp>
      <p:sp>
        <p:nvSpPr>
          <p:cNvPr id="262" name="Google Shape;262;p25"/>
          <p:cNvSpPr/>
          <p:nvPr/>
        </p:nvSpPr>
        <p:spPr>
          <a:xfrm>
            <a:off x="4229622" y="1184529"/>
            <a:ext cx="3732900" cy="115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徹底した無駄の削減で残業時間の圧縮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別業務に充てる工数</a:t>
            </a:r>
            <a:r>
              <a:rPr b="1" lang="ja-JP">
                <a:solidFill>
                  <a:schemeClr val="dk1"/>
                </a:solidFill>
              </a:rPr>
              <a:t>(例：週4時間)</a:t>
            </a:r>
            <a:r>
              <a:rPr b="1" i="0" lang="ja-JP" sz="1400" u="none" cap="none" strike="noStrike">
                <a:solidFill>
                  <a:schemeClr val="dk1"/>
                </a:solidFill>
              </a:rPr>
              <a:t>を捻出</a:t>
            </a:r>
            <a:endParaRPr b="1"/>
          </a:p>
        </p:txBody>
      </p:sp>
      <p:sp>
        <p:nvSpPr>
          <p:cNvPr id="263" name="Google Shape;263;p25"/>
          <p:cNvSpPr/>
          <p:nvPr/>
        </p:nvSpPr>
        <p:spPr>
          <a:xfrm>
            <a:off x="8158620" y="1184529"/>
            <a:ext cx="3732900" cy="1152300"/>
          </a:xfrm>
          <a:prstGeom prst="rect">
            <a:avLst/>
          </a:prstGeom>
          <a:solidFill>
            <a:srgbClr val="FFF2C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ウェビナーの分析・企画の時間</a:t>
            </a:r>
            <a:r>
              <a:rPr b="1" lang="ja-JP">
                <a:solidFill>
                  <a:schemeClr val="dk1"/>
                </a:solidFill>
              </a:rPr>
              <a:t>に活用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顧客フェーズ別のウェビナーを構築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⇒　</a:t>
            </a:r>
            <a:r>
              <a:rPr b="1" i="0" lang="ja-JP" sz="1400" u="none" cap="none" strike="noStrike">
                <a:solidFill>
                  <a:schemeClr val="dk1"/>
                </a:solidFill>
              </a:rPr>
              <a:t>商談数の増加、売上の増加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300625" y="4802677"/>
            <a:ext cx="3732900" cy="115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Salesforceへの連携を自動化</a:t>
            </a:r>
            <a:endParaRPr b="1"/>
          </a:p>
        </p:txBody>
      </p:sp>
      <p:sp>
        <p:nvSpPr>
          <p:cNvPr id="265" name="Google Shape;265;p25"/>
          <p:cNvSpPr/>
          <p:nvPr/>
        </p:nvSpPr>
        <p:spPr>
          <a:xfrm>
            <a:off x="4229622" y="4802677"/>
            <a:ext cx="3732900" cy="115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CRM内の情報と掛け合わせリッチ化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受注との因果関係を分析に活用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8158620" y="4802677"/>
            <a:ext cx="3732900" cy="1152300"/>
          </a:xfrm>
          <a:prstGeom prst="rect">
            <a:avLst/>
          </a:prstGeom>
          <a:solidFill>
            <a:srgbClr val="FFF2C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顧客ニーズを可視化、アプローチ活用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ja-JP">
                <a:solidFill>
                  <a:schemeClr val="dk1"/>
                </a:solidFill>
              </a:rPr>
              <a:t>⇒　商談数の増加、売上の増加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300625" y="3018239"/>
            <a:ext cx="3732900" cy="115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顧客を育成する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オンデマンド配信サイトの構築</a:t>
            </a:r>
            <a:endParaRPr b="1"/>
          </a:p>
        </p:txBody>
      </p:sp>
      <p:sp>
        <p:nvSpPr>
          <p:cNvPr id="268" name="Google Shape;268;p25"/>
          <p:cNvSpPr/>
          <p:nvPr/>
        </p:nvSpPr>
        <p:spPr>
          <a:xfrm>
            <a:off x="4229622" y="3018239"/>
            <a:ext cx="3732900" cy="1152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顧客との接点を増やす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400" u="none" cap="none" strike="noStrike">
                <a:solidFill>
                  <a:schemeClr val="dk1"/>
                </a:solidFill>
              </a:rPr>
              <a:t>顧客の興味・関心</a:t>
            </a:r>
            <a:r>
              <a:rPr b="1" lang="ja-JP">
                <a:solidFill>
                  <a:schemeClr val="dk1"/>
                </a:solidFill>
              </a:rPr>
              <a:t>がある</a:t>
            </a:r>
            <a:r>
              <a:rPr b="1" i="0" lang="ja-JP" sz="1400" u="none" cap="none" strike="noStrike">
                <a:solidFill>
                  <a:schemeClr val="dk1"/>
                </a:solidFill>
              </a:rPr>
              <a:t>情報</a:t>
            </a:r>
            <a:r>
              <a:rPr b="1" lang="ja-JP">
                <a:solidFill>
                  <a:schemeClr val="dk1"/>
                </a:solidFill>
              </a:rPr>
              <a:t>を</a:t>
            </a:r>
            <a:r>
              <a:rPr b="1" i="0" lang="ja-JP" sz="1400" u="none" cap="none" strike="noStrike">
                <a:solidFill>
                  <a:schemeClr val="dk1"/>
                </a:solidFill>
              </a:rPr>
              <a:t>提供	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8158620" y="3018239"/>
            <a:ext cx="3732900" cy="1152300"/>
          </a:xfrm>
          <a:prstGeom prst="rect">
            <a:avLst/>
          </a:prstGeom>
          <a:solidFill>
            <a:srgbClr val="FFF2CC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販売機会・タイミングを逃さない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solidFill>
                  <a:schemeClr val="dk1"/>
                </a:solidFill>
              </a:rPr>
              <a:t>営業担当に依存しない情報の提供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ja-JP">
                <a:solidFill>
                  <a:schemeClr val="dk1"/>
                </a:solidFill>
              </a:rPr>
              <a:t>⇒　</a:t>
            </a:r>
            <a:r>
              <a:rPr b="1" lang="ja-JP">
                <a:solidFill>
                  <a:schemeClr val="dk1"/>
                </a:solidFill>
              </a:rPr>
              <a:t>商談数の増加、売上の増加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3895175" y="1509175"/>
            <a:ext cx="518100" cy="50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7862875" y="1509175"/>
            <a:ext cx="518100" cy="50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3895175" y="5127313"/>
            <a:ext cx="518100" cy="50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862875" y="5127313"/>
            <a:ext cx="518100" cy="50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3895175" y="3342863"/>
            <a:ext cx="518100" cy="50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7862875" y="3342863"/>
            <a:ext cx="518100" cy="503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ウェビナーのデータ活用の実態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90293"/>
            <a:ext cx="12192000" cy="6249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/>
          <p:nvPr/>
        </p:nvSpPr>
        <p:spPr>
          <a:xfrm>
            <a:off x="0" y="1931275"/>
            <a:ext cx="12192000" cy="2749200"/>
          </a:xfrm>
          <a:prstGeom prst="rect">
            <a:avLst/>
          </a:prstGeom>
          <a:solidFill>
            <a:srgbClr val="F2F2F2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2023年12月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『140名のウェビナー担当者にアンケートを実施』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ja-JP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　成果を出している企業には”ある傾向”が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/>
        </p:nvSpPr>
        <p:spPr>
          <a:xfrm>
            <a:off x="423550" y="0"/>
            <a:ext cx="975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ウェビナー担当者アンケートから見えた成功要因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65100"/>
            <a:ext cx="11887200" cy="471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